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92" r:id="rId2"/>
    <p:sldId id="276" r:id="rId3"/>
    <p:sldId id="277" r:id="rId4"/>
    <p:sldId id="289" r:id="rId5"/>
    <p:sldId id="286" r:id="rId6"/>
    <p:sldId id="294" r:id="rId7"/>
    <p:sldId id="280" r:id="rId8"/>
    <p:sldId id="297" r:id="rId9"/>
    <p:sldId id="281" r:id="rId10"/>
    <p:sldId id="296" r:id="rId11"/>
    <p:sldId id="283" r:id="rId12"/>
    <p:sldId id="284" r:id="rId13"/>
    <p:sldId id="285" r:id="rId14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5683" autoAdjust="0"/>
  </p:normalViewPr>
  <p:slideViewPr>
    <p:cSldViewPr>
      <p:cViewPr>
        <p:scale>
          <a:sx n="78" d="100"/>
          <a:sy n="78" d="100"/>
        </p:scale>
        <p:origin x="-111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C1D37-AA64-45A1-9F8A-56DA720F4F41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08B92-4D8E-4BF2-A49C-815CDE4E9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982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83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0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8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0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3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99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74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9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47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6D586-7E55-4A89-8CC7-DB602E1B3FBD}" type="datetimeFigureOut">
              <a:rPr lang="en-GB" smtClean="0"/>
              <a:t>28/05/2019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EBEE9-4C3C-4382-A399-3702B90F8F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1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5444"/>
            <a:ext cx="454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418" y="2276872"/>
            <a:ext cx="8317158" cy="1362075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/>
              <a:t>PUPIL Support (Pastoral Care)</a:t>
            </a:r>
            <a:br>
              <a:rPr lang="en-GB" sz="4400" dirty="0" smtClean="0"/>
            </a:br>
            <a:r>
              <a:rPr lang="en-GB" sz="4400" dirty="0" smtClean="0"/>
              <a:t>in King’s </a:t>
            </a:r>
            <a:r>
              <a:rPr lang="en-GB" sz="4400" dirty="0"/>
              <a:t>Park Secondary</a:t>
            </a:r>
            <a:br>
              <a:rPr lang="en-GB" sz="4400" dirty="0"/>
            </a:br>
            <a:endParaRPr lang="en-GB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95444"/>
            <a:ext cx="1006549" cy="11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18" y="5472746"/>
            <a:ext cx="1006549" cy="11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8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188913"/>
            <a:ext cx="454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pupils get involved?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0643968"/>
              </p:ext>
            </p:extLst>
          </p:nvPr>
        </p:nvGraphicFramePr>
        <p:xfrm>
          <a:off x="107504" y="1531106"/>
          <a:ext cx="8928992" cy="5210262"/>
        </p:xfrm>
        <a:graphic>
          <a:graphicData uri="http://schemas.openxmlformats.org/drawingml/2006/table">
            <a:tbl>
              <a:tblPr/>
              <a:tblGrid>
                <a:gridCol w="871122"/>
                <a:gridCol w="1069964"/>
                <a:gridCol w="3749609"/>
                <a:gridCol w="3238297"/>
              </a:tblGrid>
              <a:tr h="45846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0" i="0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1130" marR="41130" marT="20565" marB="20565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7A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Before school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>
                      <a:noFill/>
                    </a:lnL>
                    <a:lnR w="9525" cap="flat" cmpd="sng" algn="ctr">
                      <a:solidFill>
                        <a:srgbClr val="3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Lunchtime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0" i="0">
                          <a:effectLst/>
                          <a:latin typeface="Calibri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3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After school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9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905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Monday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Breakfast Club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room 405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Badminton 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– Middle Gym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Anime Club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room 101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Creative Writing Club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room 110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Open house – games / chat / homework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room 405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3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Basketball 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– Middle Gym </a:t>
                      </a:r>
                      <a:endParaRPr lang="en-GB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Dance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 – Gym 1 (left) </a:t>
                      </a:r>
                      <a:endParaRPr lang="en-GB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S1 / S2 Football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 - outside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1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731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Tuesday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C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Breakfast Club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 – room 405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C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Table Tennis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Gym 2 (right)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Basketball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Middle Gym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Football –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outside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Amnesty International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room 113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S1/ S2 Music Club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Music Department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Open house – games / chat / homework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room 405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B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7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7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Gymnastics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Gym 1 (left)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Rugby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- outside </a:t>
                      </a:r>
                      <a:endParaRPr lang="en-GB" sz="1200" b="0" i="0" dirty="0" smtClean="0">
                        <a:effectLst/>
                        <a:latin typeface="Calibri"/>
                      </a:endParaRPr>
                    </a:p>
                    <a:p>
                      <a:pPr algn="l" rtl="0" fontAlgn="base"/>
                      <a:r>
                        <a:rPr lang="en-GB" sz="1200" b="1" i="0" dirty="0" smtClean="0">
                          <a:effectLst/>
                          <a:latin typeface="Calibri"/>
                        </a:rPr>
                        <a:t>School Show Choir </a:t>
                      </a:r>
                      <a:r>
                        <a:rPr lang="en-GB" sz="1200" b="0" i="0" dirty="0" smtClean="0">
                          <a:effectLst/>
                          <a:latin typeface="Calibri"/>
                        </a:rPr>
                        <a:t>– Music</a:t>
                      </a:r>
                      <a:r>
                        <a:rPr lang="en-GB" sz="1200" b="0" i="0" baseline="0" dirty="0" smtClean="0">
                          <a:effectLst/>
                          <a:latin typeface="Calibri"/>
                        </a:rPr>
                        <a:t> Department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187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B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B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731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Wednesday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Breakfast Club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 – room 405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Conversation Café – Mental Health Awareness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Nurture Room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Dance 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– Gym 1 (left)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Film Club –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room 111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Ceilidh Band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Music Department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Open house – games / chat / homework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room 405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79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Boxing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Gym 2 (right)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Running Club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outside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Orchestra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Assembly Hall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9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B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818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Thursday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5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Breakfast Club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 – room 405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Football 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– outside </a:t>
                      </a:r>
                      <a:endParaRPr lang="en-GB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Amnesty International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 – room 113 </a:t>
                      </a:r>
                      <a:endParaRPr lang="en-GB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Ukulele Club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 – Music Department </a:t>
                      </a:r>
                      <a:endParaRPr lang="en-GB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Stem Club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 – Lab 3 </a:t>
                      </a:r>
                      <a:endParaRPr lang="en-GB" sz="1200" b="0" i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Open house – games / chat / homework 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– room 405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B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Girls’ football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outside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S1/S2 Drama Club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Drama Department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992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Friday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1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>
                          <a:effectLst/>
                          <a:latin typeface="Calibri"/>
                        </a:rPr>
                        <a:t>Breakfast Club</a:t>
                      </a:r>
                      <a:r>
                        <a:rPr lang="en-GB" sz="1200" b="0" i="0">
                          <a:effectLst/>
                          <a:latin typeface="Calibri"/>
                        </a:rPr>
                        <a:t> – room 405 </a:t>
                      </a:r>
                      <a:endParaRPr lang="en-GB" sz="1200" b="0" i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1876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B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B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Conversation Café - LGBT &amp; friends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room 204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Science Club – 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Lab 1 </a:t>
                      </a:r>
                      <a:endParaRPr lang="en-GB" sz="1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Open house – games / chat / homework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room 405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606B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200" b="1" i="0" dirty="0">
                          <a:effectLst/>
                          <a:latin typeface="Calibri"/>
                        </a:rPr>
                        <a:t>Art, Design and Photography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</a:t>
                      </a:r>
                      <a:r>
                        <a:rPr lang="en-GB" sz="1200" b="1" i="0" dirty="0">
                          <a:effectLst/>
                          <a:latin typeface="Calibri"/>
                        </a:rPr>
                        <a:t>senior supported study</a:t>
                      </a:r>
                      <a:r>
                        <a:rPr lang="en-GB" sz="1200" b="0" i="0" dirty="0">
                          <a:effectLst/>
                          <a:latin typeface="Calibri"/>
                        </a:rPr>
                        <a:t> – Art Department </a:t>
                      </a:r>
                      <a:endParaRPr lang="en-GB" sz="1200" b="0" i="0" dirty="0">
                        <a:effectLst/>
                      </a:endParaRPr>
                    </a:p>
                  </a:txBody>
                  <a:tcPr marL="41130" marR="41130" marT="20565" marB="20565">
                    <a:lnL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C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74D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1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188913"/>
            <a:ext cx="454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0" y="215026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8188" y="1470564"/>
            <a:ext cx="5111750" cy="4929411"/>
          </a:xfrm>
        </p:spPr>
        <p:txBody>
          <a:bodyPr/>
          <a:lstStyle/>
          <a:p>
            <a:r>
              <a:rPr lang="en-GB" sz="2800" dirty="0"/>
              <a:t>Pupils can pay for lunches with a </a:t>
            </a:r>
            <a:r>
              <a:rPr lang="en-GB" sz="2800" dirty="0" smtClean="0"/>
              <a:t>Q-card; </a:t>
            </a:r>
            <a:r>
              <a:rPr lang="en-GB" sz="2800" dirty="0"/>
              <a:t>this is also the way in which free school meals are paid for.</a:t>
            </a:r>
          </a:p>
          <a:p>
            <a:r>
              <a:rPr lang="en-GB" sz="2800" dirty="0" smtClean="0"/>
              <a:t>If </a:t>
            </a:r>
            <a:r>
              <a:rPr lang="en-GB" sz="2800" dirty="0"/>
              <a:t>you think your child is due a free school </a:t>
            </a:r>
            <a:r>
              <a:rPr lang="en-GB" sz="2800" dirty="0" smtClean="0"/>
              <a:t>meal, apply </a:t>
            </a:r>
            <a:r>
              <a:rPr lang="en-GB" sz="2800" dirty="0"/>
              <a:t>for this and send the form to the school office.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71612"/>
            <a:ext cx="2674640" cy="4691063"/>
          </a:xfrm>
        </p:spPr>
        <p:txBody>
          <a:bodyPr/>
          <a:lstStyle/>
          <a:p>
            <a:r>
              <a:rPr lang="en-GB" sz="2800" dirty="0" smtClean="0"/>
              <a:t>Lunches </a:t>
            </a:r>
            <a:r>
              <a:rPr lang="en-GB" sz="2800" dirty="0"/>
              <a:t>in school provide a healthy choice for </a:t>
            </a:r>
            <a:r>
              <a:rPr lang="en-GB" sz="2800" dirty="0" smtClean="0"/>
              <a:t>pupils. </a:t>
            </a:r>
          </a:p>
          <a:p>
            <a:r>
              <a:rPr lang="en-GB" sz="2800" dirty="0" smtClean="0"/>
              <a:t>There </a:t>
            </a:r>
            <a:r>
              <a:rPr lang="en-GB" sz="2800" dirty="0"/>
              <a:t>are </a:t>
            </a:r>
            <a:r>
              <a:rPr lang="en-GB" sz="2800" dirty="0" smtClean="0"/>
              <a:t>Halal </a:t>
            </a:r>
            <a:r>
              <a:rPr lang="en-GB" sz="2800" dirty="0"/>
              <a:t>and Vegetarian options available. </a:t>
            </a: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7350"/>
            <a:ext cx="7956376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2743" y="3006047"/>
            <a:ext cx="3942250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0" dirty="0" smtClean="0"/>
              <a:t>Lunch time</a:t>
            </a:r>
            <a:endParaRPr lang="en-GB" sz="4400" b="0" dirty="0"/>
          </a:p>
        </p:txBody>
      </p:sp>
    </p:spTree>
    <p:extLst>
      <p:ext uri="{BB962C8B-B14F-4D97-AF65-F5344CB8AC3E}">
        <p14:creationId xmlns:p14="http://schemas.microsoft.com/office/powerpoint/2010/main" val="11466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912"/>
            <a:ext cx="454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835924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Telephone </a:t>
            </a:r>
            <a:r>
              <a:rPr lang="en-GB" dirty="0"/>
              <a:t>n</a:t>
            </a:r>
            <a:r>
              <a:rPr lang="en-GB" dirty="0" smtClean="0"/>
              <a:t>umber: 0141 </a:t>
            </a:r>
            <a:r>
              <a:rPr lang="en-GB" dirty="0"/>
              <a:t>582 0150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Twitter: </a:t>
            </a:r>
            <a:r>
              <a:rPr lang="en-GB" dirty="0" err="1" smtClean="0"/>
              <a:t>KPSS@KingsParkSec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(All departments have their own twitter page and share lots of information both pupils and parents/carers might find useful.)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Website: www.kingspark-sec.glasgow.sch.uk</a:t>
            </a:r>
            <a:endParaRPr lang="en-GB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0" dirty="0" smtClean="0"/>
              <a:t>Useful Contacts</a:t>
            </a:r>
            <a:endParaRPr lang="en-GB" sz="4400" b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348" y="1887005"/>
            <a:ext cx="2521124" cy="219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188913"/>
            <a:ext cx="454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IS5255D\AppData\Local\Microsoft\Windows\Temporary Internet Files\Content.IE5\W0IPQGL1\stres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IS5255D\AppData\Local\Microsoft\Windows\Temporary Internet Files\Content.IE5\K2RCYD1H\questions-answers-chemical-engineer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52" y="96254"/>
            <a:ext cx="6758136" cy="67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188913"/>
            <a:ext cx="454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288" y="5589240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to King’s Park Secondary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/>
              <a:t>Moving </a:t>
            </a:r>
            <a:r>
              <a:rPr lang="en-GB" sz="3200" dirty="0" smtClean="0"/>
              <a:t>to </a:t>
            </a:r>
            <a:r>
              <a:rPr lang="en-GB" sz="3200" dirty="0"/>
              <a:t>Secondary can be a great experience for the </a:t>
            </a:r>
            <a:r>
              <a:rPr lang="en-GB" sz="3200" dirty="0" smtClean="0"/>
              <a:t>pupils. A lot of preparation work has taken place to </a:t>
            </a:r>
            <a:r>
              <a:rPr lang="en-GB" sz="3200" dirty="0"/>
              <a:t>ensure that we </a:t>
            </a:r>
            <a:r>
              <a:rPr lang="en-GB" sz="3200" dirty="0" smtClean="0"/>
              <a:t>fully </a:t>
            </a:r>
            <a:r>
              <a:rPr lang="en-GB" sz="3200" dirty="0"/>
              <a:t>support </a:t>
            </a:r>
            <a:r>
              <a:rPr lang="en-GB" sz="3200" dirty="0" smtClean="0"/>
              <a:t>pupils throughout their transition.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76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Pupil Support staff have </a:t>
            </a:r>
            <a:r>
              <a:rPr lang="en-GB" dirty="0"/>
              <a:t>been to </a:t>
            </a:r>
            <a:r>
              <a:rPr lang="en-GB" dirty="0" smtClean="0"/>
              <a:t>our cluster primaries and contacted all others to receive useful information about how we can support your child in their transition. 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Staff from across the school have worked with pupils throughout this year.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The pupils receive two Transition Day visits.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3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188913"/>
            <a:ext cx="454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Pastoral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Pastoral Care are here if you have any concerns regarding </a:t>
            </a:r>
            <a:r>
              <a:rPr lang="en-GB" dirty="0"/>
              <a:t>your child. Please contact the school office and ask to speak to </a:t>
            </a:r>
            <a:r>
              <a:rPr lang="en-GB" dirty="0" smtClean="0"/>
              <a:t>your child’s Pastoral Care teacher.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5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will a typical day at King’s Park Secondary be like?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39176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9176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3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School Day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39176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9176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946758"/>
              </p:ext>
            </p:extLst>
          </p:nvPr>
        </p:nvGraphicFramePr>
        <p:xfrm>
          <a:off x="2195736" y="1412776"/>
          <a:ext cx="5238741" cy="5100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47"/>
                <a:gridCol w="1746247"/>
                <a:gridCol w="1746247"/>
              </a:tblGrid>
              <a:tr h="6194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Monday- Wednesday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Thursday-</a:t>
                      </a:r>
                    </a:p>
                    <a:p>
                      <a:r>
                        <a:rPr lang="en-GB" dirty="0" smtClean="0"/>
                        <a:t>Friday</a:t>
                      </a:r>
                      <a:endParaRPr lang="en-GB" dirty="0"/>
                    </a:p>
                  </a:txBody>
                  <a:tcPr/>
                </a:tc>
              </a:tr>
              <a:tr h="619466">
                <a:tc>
                  <a:txBody>
                    <a:bodyPr/>
                    <a:lstStyle/>
                    <a:p>
                      <a:r>
                        <a:rPr lang="en-GB" dirty="0" smtClean="0"/>
                        <a:t>Period 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8.50-9.40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8.50-9.40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619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Period 2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9.40-10.30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9.40-10.30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619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Period 3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10.45-11.35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10.45-11.35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619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Period 4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11.35-12.25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11.35-12.25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619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Period 5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1.05-1.55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1.05-1.55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6194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Period 6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1.55-2.45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1.55-2.45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619466">
                <a:tc>
                  <a:txBody>
                    <a:bodyPr/>
                    <a:lstStyle/>
                    <a:p>
                      <a:r>
                        <a:rPr lang="en-GB" dirty="0" smtClean="0"/>
                        <a:t>Period 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2.45-3.35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3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4" t="18378" r="25254" b="42857"/>
          <a:stretch/>
        </p:blipFill>
        <p:spPr bwMode="auto">
          <a:xfrm>
            <a:off x="2569" y="1484784"/>
            <a:ext cx="902001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188913"/>
            <a:ext cx="454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Attendance is very important in allowing pupils to succeed and also to fully involve themselves in the school.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GB" b="1" u="sng" dirty="0"/>
              <a:t>Attendance procedures</a:t>
            </a:r>
          </a:p>
          <a:p>
            <a:endParaRPr lang="en-GB" dirty="0"/>
          </a:p>
          <a:p>
            <a:r>
              <a:rPr lang="en-GB" dirty="0"/>
              <a:t>Any time a pupil is off a phone call or note must explain why the pupil was off.</a:t>
            </a:r>
          </a:p>
          <a:p>
            <a:endParaRPr lang="en-GB" dirty="0"/>
          </a:p>
          <a:p>
            <a:r>
              <a:rPr lang="en-GB" dirty="0"/>
              <a:t>Any appointments in school time should be reported in advance.</a:t>
            </a:r>
          </a:p>
          <a:p>
            <a:endParaRPr lang="en-GB" dirty="0"/>
          </a:p>
          <a:p>
            <a:r>
              <a:rPr lang="en-GB" dirty="0"/>
              <a:t>Please advise us of any number changes during the year to allow us to contact you if needed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0704"/>
            <a:ext cx="42735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2018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Absence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7152"/>
          </a:xfrm>
        </p:spPr>
        <p:txBody>
          <a:bodyPr>
            <a:noAutofit/>
          </a:bodyPr>
          <a:lstStyle/>
          <a:p>
            <a:r>
              <a:rPr lang="en-GB" sz="3200" dirty="0" smtClean="0"/>
              <a:t>If you child is unwell and will not attend school, please contact the Absence Reporting Line on 0141 287 0039. </a:t>
            </a:r>
          </a:p>
          <a:p>
            <a:r>
              <a:rPr lang="en-GB" sz="3200" dirty="0" smtClean="0"/>
              <a:t>A note should be brought into school when the pupil returns. 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7152"/>
          </a:xfrm>
        </p:spPr>
        <p:txBody>
          <a:bodyPr>
            <a:noAutofit/>
          </a:bodyPr>
          <a:lstStyle/>
          <a:p>
            <a:r>
              <a:rPr lang="en-GB" sz="3000" dirty="0" smtClean="0"/>
              <a:t>If you are aware in advance of a future absence, please send a note with your child to Pastoral Care. This helps us to update the registers accordingly and will prevent an absence text being sent out in error.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40500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188913"/>
            <a:ext cx="4541837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01208"/>
            <a:ext cx="8382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School </a:t>
            </a:r>
            <a:r>
              <a:rPr lang="en-GB" dirty="0"/>
              <a:t>Tie</a:t>
            </a:r>
          </a:p>
          <a:p>
            <a:r>
              <a:rPr lang="en-GB" dirty="0"/>
              <a:t>White shirt or blouse</a:t>
            </a:r>
          </a:p>
          <a:p>
            <a:r>
              <a:rPr lang="en-GB" dirty="0"/>
              <a:t>Black </a:t>
            </a:r>
            <a:r>
              <a:rPr lang="en-GB" dirty="0" smtClean="0"/>
              <a:t>skirt </a:t>
            </a:r>
            <a:r>
              <a:rPr lang="en-GB" dirty="0"/>
              <a:t>(knee length) or black trousers.</a:t>
            </a:r>
          </a:p>
          <a:p>
            <a:r>
              <a:rPr lang="en-GB" dirty="0"/>
              <a:t>Black sweater</a:t>
            </a:r>
          </a:p>
          <a:p>
            <a:r>
              <a:rPr lang="en-GB" dirty="0"/>
              <a:t>Black Blazer</a:t>
            </a:r>
          </a:p>
          <a:p>
            <a:r>
              <a:rPr lang="en-GB" dirty="0"/>
              <a:t>Plain Black shoes or boots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Further Support:</a:t>
            </a:r>
          </a:p>
          <a:p>
            <a:r>
              <a:rPr lang="en-GB" dirty="0" smtClean="0"/>
              <a:t>For </a:t>
            </a:r>
            <a:r>
              <a:rPr lang="en-GB" dirty="0"/>
              <a:t>families who need further support with </a:t>
            </a:r>
            <a:r>
              <a:rPr lang="en-GB" dirty="0" smtClean="0"/>
              <a:t>purchasing uniform, </a:t>
            </a:r>
            <a:r>
              <a:rPr lang="en-GB" dirty="0"/>
              <a:t>it is possible to apply for a clothing </a:t>
            </a:r>
            <a:r>
              <a:rPr lang="en-GB" dirty="0" smtClean="0"/>
              <a:t>grant. Forms </a:t>
            </a:r>
            <a:r>
              <a:rPr lang="en-GB" dirty="0"/>
              <a:t>can be picked up from the </a:t>
            </a:r>
            <a:r>
              <a:rPr lang="en-GB" dirty="0" smtClean="0"/>
              <a:t>school office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8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531</TotalTime>
  <Words>592</Words>
  <Application>Microsoft Office PowerPoint</Application>
  <PresentationFormat>On-screen Show (4:3)</PresentationFormat>
  <Paragraphs>121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PUPIL Support (Pastoral Care) in King’s Park Secondary </vt:lpstr>
      <vt:lpstr>Moving to King’s Park Secondary</vt:lpstr>
      <vt:lpstr>What is Pastoral Care?</vt:lpstr>
      <vt:lpstr>What will a typical day at King’s Park Secondary be like?</vt:lpstr>
      <vt:lpstr>The School Day</vt:lpstr>
      <vt:lpstr>Timetable</vt:lpstr>
      <vt:lpstr>Attendance</vt:lpstr>
      <vt:lpstr>Absence reporting</vt:lpstr>
      <vt:lpstr>Uniform</vt:lpstr>
      <vt:lpstr>How can pupils get involved?</vt:lpstr>
      <vt:lpstr> </vt:lpstr>
      <vt:lpstr>  </vt:lpstr>
      <vt:lpstr>PowerPoint Presentation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King’s Park Secondary School, Glasgow</dc:title>
  <dc:creator>PKelly</dc:creator>
  <cp:lastModifiedBy>RKelly</cp:lastModifiedBy>
  <cp:revision>33</cp:revision>
  <cp:lastPrinted>2017-02-02T15:25:39Z</cp:lastPrinted>
  <dcterms:created xsi:type="dcterms:W3CDTF">2017-02-02T11:00:05Z</dcterms:created>
  <dcterms:modified xsi:type="dcterms:W3CDTF">2019-05-28T20:07:57Z</dcterms:modified>
</cp:coreProperties>
</file>