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87" r:id="rId2"/>
    <p:sldId id="326" r:id="rId3"/>
    <p:sldId id="330" r:id="rId4"/>
    <p:sldId id="257" r:id="rId5"/>
    <p:sldId id="322" r:id="rId6"/>
    <p:sldId id="256" r:id="rId7"/>
    <p:sldId id="279" r:id="rId8"/>
    <p:sldId id="280" r:id="rId9"/>
    <p:sldId id="283" r:id="rId10"/>
    <p:sldId id="336" r:id="rId11"/>
    <p:sldId id="298" r:id="rId12"/>
    <p:sldId id="297" r:id="rId13"/>
    <p:sldId id="331" r:id="rId14"/>
    <p:sldId id="332" r:id="rId15"/>
    <p:sldId id="284" r:id="rId16"/>
    <p:sldId id="311" r:id="rId17"/>
    <p:sldId id="328" r:id="rId18"/>
    <p:sldId id="286" r:id="rId19"/>
    <p:sldId id="290" r:id="rId20"/>
    <p:sldId id="288" r:id="rId21"/>
    <p:sldId id="289" r:id="rId22"/>
    <p:sldId id="292" r:id="rId23"/>
    <p:sldId id="341" r:id="rId24"/>
    <p:sldId id="293" r:id="rId25"/>
    <p:sldId id="337" r:id="rId26"/>
    <p:sldId id="338" r:id="rId27"/>
    <p:sldId id="339" r:id="rId28"/>
    <p:sldId id="340" r:id="rId29"/>
    <p:sldId id="304" r:id="rId30"/>
    <p:sldId id="305" r:id="rId31"/>
    <p:sldId id="306" r:id="rId32"/>
    <p:sldId id="335" r:id="rId33"/>
    <p:sldId id="333" r:id="rId34"/>
    <p:sldId id="334" r:id="rId35"/>
    <p:sldId id="343" r:id="rId36"/>
    <p:sldId id="329" r:id="rId37"/>
    <p:sldId id="309" r:id="rId38"/>
    <p:sldId id="308" r:id="rId39"/>
    <p:sldId id="342" r:id="rId40"/>
  </p:sldIdLst>
  <p:sldSz cx="9144000" cy="6858000" type="screen4x3"/>
  <p:notesSz cx="6669088" cy="97758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79">
          <p15:clr>
            <a:srgbClr val="A4A3A4"/>
          </p15:clr>
        </p15:guide>
        <p15:guide id="2" pos="21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56" autoAdjust="0"/>
    <p:restoredTop sz="94660"/>
  </p:normalViewPr>
  <p:slideViewPr>
    <p:cSldViewPr>
      <p:cViewPr varScale="1">
        <p:scale>
          <a:sx n="63" d="100"/>
          <a:sy n="63" d="100"/>
        </p:scale>
        <p:origin x="1384" y="6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5" d="100"/>
          <a:sy n="65" d="100"/>
        </p:scale>
        <p:origin x="-2916" y="-114"/>
      </p:cViewPr>
      <p:guideLst>
        <p:guide orient="horz" pos="3079"/>
        <p:guide pos="210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665" cy="488792"/>
          </a:xfrm>
          <a:prstGeom prst="rect">
            <a:avLst/>
          </a:prstGeom>
        </p:spPr>
        <p:txBody>
          <a:bodyPr vert="horz" lIns="90187" tIns="45094" rIns="90187" bIns="45094" rtlCol="0"/>
          <a:lstStyle>
            <a:lvl1pPr algn="l">
              <a:defRPr sz="1200"/>
            </a:lvl1pPr>
          </a:lstStyle>
          <a:p>
            <a:endParaRPr lang="en-GB"/>
          </a:p>
        </p:txBody>
      </p:sp>
      <p:sp>
        <p:nvSpPr>
          <p:cNvPr id="3" name="Date Placeholder 2"/>
          <p:cNvSpPr>
            <a:spLocks noGrp="1"/>
          </p:cNvSpPr>
          <p:nvPr>
            <p:ph type="dt" sz="quarter" idx="1"/>
          </p:nvPr>
        </p:nvSpPr>
        <p:spPr>
          <a:xfrm>
            <a:off x="3776866" y="0"/>
            <a:ext cx="2890665" cy="488792"/>
          </a:xfrm>
          <a:prstGeom prst="rect">
            <a:avLst/>
          </a:prstGeom>
        </p:spPr>
        <p:txBody>
          <a:bodyPr vert="horz" lIns="90187" tIns="45094" rIns="90187" bIns="45094" rtlCol="0"/>
          <a:lstStyle>
            <a:lvl1pPr algn="r">
              <a:defRPr sz="1200"/>
            </a:lvl1pPr>
          </a:lstStyle>
          <a:p>
            <a:fld id="{768425C5-B3DE-4AEC-9EFB-A5FD760BFD5E}" type="datetimeFigureOut">
              <a:rPr lang="en-GB" smtClean="0"/>
              <a:t>29/12/2023</a:t>
            </a:fld>
            <a:endParaRPr lang="en-GB"/>
          </a:p>
        </p:txBody>
      </p:sp>
      <p:sp>
        <p:nvSpPr>
          <p:cNvPr id="4" name="Footer Placeholder 3"/>
          <p:cNvSpPr>
            <a:spLocks noGrp="1"/>
          </p:cNvSpPr>
          <p:nvPr>
            <p:ph type="ftr" sz="quarter" idx="2"/>
          </p:nvPr>
        </p:nvSpPr>
        <p:spPr>
          <a:xfrm>
            <a:off x="0" y="9285462"/>
            <a:ext cx="2890665" cy="488792"/>
          </a:xfrm>
          <a:prstGeom prst="rect">
            <a:avLst/>
          </a:prstGeom>
        </p:spPr>
        <p:txBody>
          <a:bodyPr vert="horz" lIns="90187" tIns="45094" rIns="90187" bIns="45094" rtlCol="0" anchor="b"/>
          <a:lstStyle>
            <a:lvl1pPr algn="l">
              <a:defRPr sz="1200"/>
            </a:lvl1pPr>
          </a:lstStyle>
          <a:p>
            <a:endParaRPr lang="en-GB"/>
          </a:p>
        </p:txBody>
      </p:sp>
      <p:sp>
        <p:nvSpPr>
          <p:cNvPr id="5" name="Slide Number Placeholder 4"/>
          <p:cNvSpPr>
            <a:spLocks noGrp="1"/>
          </p:cNvSpPr>
          <p:nvPr>
            <p:ph type="sldNum" sz="quarter" idx="3"/>
          </p:nvPr>
        </p:nvSpPr>
        <p:spPr>
          <a:xfrm>
            <a:off x="3776866" y="9285462"/>
            <a:ext cx="2890665" cy="488792"/>
          </a:xfrm>
          <a:prstGeom prst="rect">
            <a:avLst/>
          </a:prstGeom>
        </p:spPr>
        <p:txBody>
          <a:bodyPr vert="horz" lIns="90187" tIns="45094" rIns="90187" bIns="45094" rtlCol="0" anchor="b"/>
          <a:lstStyle>
            <a:lvl1pPr algn="r">
              <a:defRPr sz="1200"/>
            </a:lvl1pPr>
          </a:lstStyle>
          <a:p>
            <a:fld id="{030404BA-568F-4C0C-BA69-26DDB7022311}" type="slidenum">
              <a:rPr lang="en-GB" smtClean="0"/>
              <a:t>‹#›</a:t>
            </a:fld>
            <a:endParaRPr lang="en-GB"/>
          </a:p>
        </p:txBody>
      </p:sp>
    </p:spTree>
    <p:extLst>
      <p:ext uri="{BB962C8B-B14F-4D97-AF65-F5344CB8AC3E}">
        <p14:creationId xmlns:p14="http://schemas.microsoft.com/office/powerpoint/2010/main" val="375144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665" cy="488792"/>
          </a:xfrm>
          <a:prstGeom prst="rect">
            <a:avLst/>
          </a:prstGeom>
        </p:spPr>
        <p:txBody>
          <a:bodyPr vert="horz" lIns="90187" tIns="45094" rIns="90187" bIns="45094" rtlCol="0"/>
          <a:lstStyle>
            <a:lvl1pPr algn="l">
              <a:defRPr sz="1200"/>
            </a:lvl1pPr>
          </a:lstStyle>
          <a:p>
            <a:endParaRPr lang="en-GB"/>
          </a:p>
        </p:txBody>
      </p:sp>
      <p:sp>
        <p:nvSpPr>
          <p:cNvPr id="3" name="Date Placeholder 2"/>
          <p:cNvSpPr>
            <a:spLocks noGrp="1"/>
          </p:cNvSpPr>
          <p:nvPr>
            <p:ph type="dt" idx="1"/>
          </p:nvPr>
        </p:nvSpPr>
        <p:spPr>
          <a:xfrm>
            <a:off x="3776866" y="0"/>
            <a:ext cx="2890665" cy="488792"/>
          </a:xfrm>
          <a:prstGeom prst="rect">
            <a:avLst/>
          </a:prstGeom>
        </p:spPr>
        <p:txBody>
          <a:bodyPr vert="horz" lIns="90187" tIns="45094" rIns="90187" bIns="45094" rtlCol="0"/>
          <a:lstStyle>
            <a:lvl1pPr algn="r">
              <a:defRPr sz="1200"/>
            </a:lvl1pPr>
          </a:lstStyle>
          <a:p>
            <a:fld id="{6FFEE423-C12D-4913-B194-75ECFE503465}" type="datetimeFigureOut">
              <a:rPr lang="en-GB" smtClean="0"/>
              <a:t>29/12/2023</a:t>
            </a:fld>
            <a:endParaRPr lang="en-GB"/>
          </a:p>
        </p:txBody>
      </p:sp>
      <p:sp>
        <p:nvSpPr>
          <p:cNvPr id="4" name="Slide Image Placeholder 3"/>
          <p:cNvSpPr>
            <a:spLocks noGrp="1" noRot="1" noChangeAspect="1"/>
          </p:cNvSpPr>
          <p:nvPr>
            <p:ph type="sldImg" idx="2"/>
          </p:nvPr>
        </p:nvSpPr>
        <p:spPr>
          <a:xfrm>
            <a:off x="892175" y="733425"/>
            <a:ext cx="4884738" cy="3665538"/>
          </a:xfrm>
          <a:prstGeom prst="rect">
            <a:avLst/>
          </a:prstGeom>
          <a:noFill/>
          <a:ln w="12700">
            <a:solidFill>
              <a:prstClr val="black"/>
            </a:solidFill>
          </a:ln>
        </p:spPr>
        <p:txBody>
          <a:bodyPr vert="horz" lIns="90187" tIns="45094" rIns="90187" bIns="45094" rtlCol="0" anchor="ctr"/>
          <a:lstStyle/>
          <a:p>
            <a:endParaRPr lang="en-GB"/>
          </a:p>
        </p:txBody>
      </p:sp>
      <p:sp>
        <p:nvSpPr>
          <p:cNvPr id="5" name="Notes Placeholder 4"/>
          <p:cNvSpPr>
            <a:spLocks noGrp="1"/>
          </p:cNvSpPr>
          <p:nvPr>
            <p:ph type="body" sz="quarter" idx="3"/>
          </p:nvPr>
        </p:nvSpPr>
        <p:spPr>
          <a:xfrm>
            <a:off x="666598" y="4644303"/>
            <a:ext cx="5335893" cy="4399121"/>
          </a:xfrm>
          <a:prstGeom prst="rect">
            <a:avLst/>
          </a:prstGeom>
        </p:spPr>
        <p:txBody>
          <a:bodyPr vert="horz" lIns="90187" tIns="45094" rIns="90187" bIns="4509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285462"/>
            <a:ext cx="2890665" cy="488792"/>
          </a:xfrm>
          <a:prstGeom prst="rect">
            <a:avLst/>
          </a:prstGeom>
        </p:spPr>
        <p:txBody>
          <a:bodyPr vert="horz" lIns="90187" tIns="45094" rIns="90187" bIns="45094" rtlCol="0" anchor="b"/>
          <a:lstStyle>
            <a:lvl1pPr algn="l">
              <a:defRPr sz="1200"/>
            </a:lvl1pPr>
          </a:lstStyle>
          <a:p>
            <a:endParaRPr lang="en-GB"/>
          </a:p>
        </p:txBody>
      </p:sp>
      <p:sp>
        <p:nvSpPr>
          <p:cNvPr id="7" name="Slide Number Placeholder 6"/>
          <p:cNvSpPr>
            <a:spLocks noGrp="1"/>
          </p:cNvSpPr>
          <p:nvPr>
            <p:ph type="sldNum" sz="quarter" idx="5"/>
          </p:nvPr>
        </p:nvSpPr>
        <p:spPr>
          <a:xfrm>
            <a:off x="3776866" y="9285462"/>
            <a:ext cx="2890665" cy="488792"/>
          </a:xfrm>
          <a:prstGeom prst="rect">
            <a:avLst/>
          </a:prstGeom>
        </p:spPr>
        <p:txBody>
          <a:bodyPr vert="horz" lIns="90187" tIns="45094" rIns="90187" bIns="45094" rtlCol="0" anchor="b"/>
          <a:lstStyle>
            <a:lvl1pPr algn="r">
              <a:defRPr sz="1200"/>
            </a:lvl1pPr>
          </a:lstStyle>
          <a:p>
            <a:fld id="{CD869C6D-4A94-4F58-907A-3A683AC1C6FF}" type="slidenum">
              <a:rPr lang="en-GB" smtClean="0"/>
              <a:t>‹#›</a:t>
            </a:fld>
            <a:endParaRPr lang="en-GB"/>
          </a:p>
        </p:txBody>
      </p:sp>
    </p:spTree>
    <p:extLst>
      <p:ext uri="{BB962C8B-B14F-4D97-AF65-F5344CB8AC3E}">
        <p14:creationId xmlns:p14="http://schemas.microsoft.com/office/powerpoint/2010/main" val="3764442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D869C6D-4A94-4F58-907A-3A683AC1C6FF}" type="slidenum">
              <a:rPr lang="en-GB" smtClean="0"/>
              <a:t>1</a:t>
            </a:fld>
            <a:endParaRPr lang="en-GB"/>
          </a:p>
        </p:txBody>
      </p:sp>
    </p:spTree>
    <p:extLst>
      <p:ext uri="{BB962C8B-B14F-4D97-AF65-F5344CB8AC3E}">
        <p14:creationId xmlns:p14="http://schemas.microsoft.com/office/powerpoint/2010/main" val="900017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pupils follow a product design unit observing examples of excellent products in society.  All pupils then begin work on a research and development project on ceramic fruit bowl design.  They will look at a variety of themes and established products and develop a personal design from their initial selection. </a:t>
            </a:r>
          </a:p>
          <a:p>
            <a:r>
              <a:rPr lang="en-GB" dirty="0"/>
              <a:t>All pupils will create a ceramic bowl in S3 using a clay coil method.  This will be glazed and fired and will be available for the pupils to take home.</a:t>
            </a:r>
          </a:p>
          <a:p>
            <a:r>
              <a:rPr lang="en-GB" dirty="0"/>
              <a:t>All pupils will critically review a variety of product design and will research the work of selected designers.</a:t>
            </a:r>
          </a:p>
          <a:p>
            <a:endParaRPr lang="en-GB" dirty="0"/>
          </a:p>
          <a:p>
            <a:r>
              <a:rPr lang="en-GB" dirty="0"/>
              <a:t>Expressive</a:t>
            </a:r>
          </a:p>
          <a:p>
            <a:r>
              <a:rPr lang="en-GB" dirty="0"/>
              <a:t>All pupils follow an expressive unit observing examples of excellent paintings in society.  All pupils then begin work on a research and development project on a still life image.  They will look at a variety of themes and established paintings  and develop a personal theme from their initial selection. </a:t>
            </a:r>
          </a:p>
          <a:p>
            <a:r>
              <a:rPr lang="en-GB" dirty="0"/>
              <a:t>All pupils will create an A2 or A3 expressive painting / chalk pastel / oil pastel outcome.  </a:t>
            </a:r>
          </a:p>
          <a:p>
            <a:r>
              <a:rPr lang="en-GB" dirty="0"/>
              <a:t>All pupils will critically review a variety of paintings and will research the work of selected expressive artists</a:t>
            </a:r>
          </a:p>
          <a:p>
            <a:endParaRPr lang="en-GB" dirty="0"/>
          </a:p>
        </p:txBody>
      </p:sp>
      <p:sp>
        <p:nvSpPr>
          <p:cNvPr id="4" name="Slide Number Placeholder 3"/>
          <p:cNvSpPr>
            <a:spLocks noGrp="1"/>
          </p:cNvSpPr>
          <p:nvPr>
            <p:ph type="sldNum" sz="quarter" idx="10"/>
          </p:nvPr>
        </p:nvSpPr>
        <p:spPr/>
        <p:txBody>
          <a:bodyPr/>
          <a:lstStyle/>
          <a:p>
            <a:fld id="{CD869C6D-4A94-4F58-907A-3A683AC1C6FF}" type="slidenum">
              <a:rPr lang="en-GB" smtClean="0"/>
              <a:t>9</a:t>
            </a:fld>
            <a:endParaRPr lang="en-GB"/>
          </a:p>
        </p:txBody>
      </p:sp>
    </p:spTree>
    <p:extLst>
      <p:ext uri="{BB962C8B-B14F-4D97-AF65-F5344CB8AC3E}">
        <p14:creationId xmlns:p14="http://schemas.microsoft.com/office/powerpoint/2010/main" val="4256065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pupils follow a product design unit observing examples of excellent products in society.  All pupils then begin work on a research and development project on ceramic fruit bowl design.  They will look at a variety of themes and established products and develop a personal design from their initial selection. </a:t>
            </a:r>
          </a:p>
          <a:p>
            <a:r>
              <a:rPr lang="en-GB" dirty="0"/>
              <a:t>All pupils will create a ceramic bowl in S3 using a clay coil method.  This will be glazed and fired and will be available for the pupils to take home.</a:t>
            </a:r>
          </a:p>
          <a:p>
            <a:r>
              <a:rPr lang="en-GB" dirty="0"/>
              <a:t>All pupils will critically review a variety of product design and will research the work of selected designers.</a:t>
            </a:r>
          </a:p>
          <a:p>
            <a:endParaRPr lang="en-GB" dirty="0"/>
          </a:p>
          <a:p>
            <a:r>
              <a:rPr lang="en-GB" dirty="0"/>
              <a:t>Expressive</a:t>
            </a:r>
          </a:p>
          <a:p>
            <a:r>
              <a:rPr lang="en-GB" dirty="0"/>
              <a:t>All pupils follow an expressive unit observing examples of excellent paintings in society.  All pupils then begin work on a research and development project on a still life image.  They will look at a variety of themes and established paintings  and develop a personal theme from their initial selection. </a:t>
            </a:r>
          </a:p>
          <a:p>
            <a:r>
              <a:rPr lang="en-GB" dirty="0"/>
              <a:t>All pupils will create an A2 or A3 expressive painting / chalk pastel / oil pastel outcome.  </a:t>
            </a:r>
          </a:p>
          <a:p>
            <a:r>
              <a:rPr lang="en-GB" dirty="0"/>
              <a:t>All pupils will critically review a variety of paintings and will research the work of selected expressive artists</a:t>
            </a:r>
          </a:p>
          <a:p>
            <a:endParaRPr lang="en-GB" dirty="0"/>
          </a:p>
        </p:txBody>
      </p:sp>
      <p:sp>
        <p:nvSpPr>
          <p:cNvPr id="4" name="Slide Number Placeholder 3"/>
          <p:cNvSpPr>
            <a:spLocks noGrp="1"/>
          </p:cNvSpPr>
          <p:nvPr>
            <p:ph type="sldNum" sz="quarter" idx="10"/>
          </p:nvPr>
        </p:nvSpPr>
        <p:spPr/>
        <p:txBody>
          <a:bodyPr/>
          <a:lstStyle/>
          <a:p>
            <a:fld id="{CD869C6D-4A94-4F58-907A-3A683AC1C6FF}" type="slidenum">
              <a:rPr lang="en-GB" smtClean="0"/>
              <a:t>10</a:t>
            </a:fld>
            <a:endParaRPr lang="en-GB"/>
          </a:p>
        </p:txBody>
      </p:sp>
    </p:spTree>
    <p:extLst>
      <p:ext uri="{BB962C8B-B14F-4D97-AF65-F5344CB8AC3E}">
        <p14:creationId xmlns:p14="http://schemas.microsoft.com/office/powerpoint/2010/main" val="129281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869C6D-4A94-4F58-907A-3A683AC1C6FF}" type="slidenum">
              <a:rPr lang="en-GB" smtClean="0"/>
              <a:t>35</a:t>
            </a:fld>
            <a:endParaRPr lang="en-GB"/>
          </a:p>
        </p:txBody>
      </p:sp>
    </p:spTree>
    <p:extLst>
      <p:ext uri="{BB962C8B-B14F-4D97-AF65-F5344CB8AC3E}">
        <p14:creationId xmlns:p14="http://schemas.microsoft.com/office/powerpoint/2010/main" val="1130068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76ED94C-9487-4CFE-B9A4-02F6818A2E02}" type="datetimeFigureOut">
              <a:rPr lang="en-GB" smtClean="0"/>
              <a:t>29/12/2023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631D04-45F7-4C21-BB5B-2A5A2D1F394E}" type="slidenum">
              <a:rPr lang="en-GB" smtClean="0"/>
              <a:t>‹#›</a:t>
            </a:fld>
            <a:endParaRPr lang="en-GB"/>
          </a:p>
        </p:txBody>
      </p:sp>
    </p:spTree>
    <p:extLst>
      <p:ext uri="{BB962C8B-B14F-4D97-AF65-F5344CB8AC3E}">
        <p14:creationId xmlns:p14="http://schemas.microsoft.com/office/powerpoint/2010/main" val="2463403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6ED94C-9487-4CFE-B9A4-02F6818A2E02}" type="datetimeFigureOut">
              <a:rPr lang="en-GB" smtClean="0"/>
              <a:t>29/12/2023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631D04-45F7-4C21-BB5B-2A5A2D1F394E}" type="slidenum">
              <a:rPr lang="en-GB" smtClean="0"/>
              <a:t>‹#›</a:t>
            </a:fld>
            <a:endParaRPr lang="en-GB"/>
          </a:p>
        </p:txBody>
      </p:sp>
    </p:spTree>
    <p:extLst>
      <p:ext uri="{BB962C8B-B14F-4D97-AF65-F5344CB8AC3E}">
        <p14:creationId xmlns:p14="http://schemas.microsoft.com/office/powerpoint/2010/main" val="446529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6ED94C-9487-4CFE-B9A4-02F6818A2E02}" type="datetimeFigureOut">
              <a:rPr lang="en-GB" smtClean="0"/>
              <a:t>29/12/2023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631D04-45F7-4C21-BB5B-2A5A2D1F394E}" type="slidenum">
              <a:rPr lang="en-GB" smtClean="0"/>
              <a:t>‹#›</a:t>
            </a:fld>
            <a:endParaRPr lang="en-GB"/>
          </a:p>
        </p:txBody>
      </p:sp>
    </p:spTree>
    <p:extLst>
      <p:ext uri="{BB962C8B-B14F-4D97-AF65-F5344CB8AC3E}">
        <p14:creationId xmlns:p14="http://schemas.microsoft.com/office/powerpoint/2010/main" val="1642302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6ED94C-9487-4CFE-B9A4-02F6818A2E02}" type="datetimeFigureOut">
              <a:rPr lang="en-GB" smtClean="0"/>
              <a:t>29/12/2023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631D04-45F7-4C21-BB5B-2A5A2D1F394E}" type="slidenum">
              <a:rPr lang="en-GB" smtClean="0"/>
              <a:t>‹#›</a:t>
            </a:fld>
            <a:endParaRPr lang="en-GB"/>
          </a:p>
        </p:txBody>
      </p:sp>
    </p:spTree>
    <p:extLst>
      <p:ext uri="{BB962C8B-B14F-4D97-AF65-F5344CB8AC3E}">
        <p14:creationId xmlns:p14="http://schemas.microsoft.com/office/powerpoint/2010/main" val="2501231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6ED94C-9487-4CFE-B9A4-02F6818A2E02}" type="datetimeFigureOut">
              <a:rPr lang="en-GB" smtClean="0"/>
              <a:t>29/12/2023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631D04-45F7-4C21-BB5B-2A5A2D1F394E}" type="slidenum">
              <a:rPr lang="en-GB" smtClean="0"/>
              <a:t>‹#›</a:t>
            </a:fld>
            <a:endParaRPr lang="en-GB"/>
          </a:p>
        </p:txBody>
      </p:sp>
    </p:spTree>
    <p:extLst>
      <p:ext uri="{BB962C8B-B14F-4D97-AF65-F5344CB8AC3E}">
        <p14:creationId xmlns:p14="http://schemas.microsoft.com/office/powerpoint/2010/main" val="2368751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76ED94C-9487-4CFE-B9A4-02F6818A2E02}" type="datetimeFigureOut">
              <a:rPr lang="en-GB" smtClean="0"/>
              <a:t>29/12/2023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631D04-45F7-4C21-BB5B-2A5A2D1F394E}" type="slidenum">
              <a:rPr lang="en-GB" smtClean="0"/>
              <a:t>‹#›</a:t>
            </a:fld>
            <a:endParaRPr lang="en-GB"/>
          </a:p>
        </p:txBody>
      </p:sp>
    </p:spTree>
    <p:extLst>
      <p:ext uri="{BB962C8B-B14F-4D97-AF65-F5344CB8AC3E}">
        <p14:creationId xmlns:p14="http://schemas.microsoft.com/office/powerpoint/2010/main" val="258114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76ED94C-9487-4CFE-B9A4-02F6818A2E02}" type="datetimeFigureOut">
              <a:rPr lang="en-GB" smtClean="0"/>
              <a:t>29/12/2023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0631D04-45F7-4C21-BB5B-2A5A2D1F394E}" type="slidenum">
              <a:rPr lang="en-GB" smtClean="0"/>
              <a:t>‹#›</a:t>
            </a:fld>
            <a:endParaRPr lang="en-GB"/>
          </a:p>
        </p:txBody>
      </p:sp>
    </p:spTree>
    <p:extLst>
      <p:ext uri="{BB962C8B-B14F-4D97-AF65-F5344CB8AC3E}">
        <p14:creationId xmlns:p14="http://schemas.microsoft.com/office/powerpoint/2010/main" val="2853360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76ED94C-9487-4CFE-B9A4-02F6818A2E02}" type="datetimeFigureOut">
              <a:rPr lang="en-GB" smtClean="0"/>
              <a:t>29/12/2023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0631D04-45F7-4C21-BB5B-2A5A2D1F394E}" type="slidenum">
              <a:rPr lang="en-GB" smtClean="0"/>
              <a:t>‹#›</a:t>
            </a:fld>
            <a:endParaRPr lang="en-GB"/>
          </a:p>
        </p:txBody>
      </p:sp>
    </p:spTree>
    <p:extLst>
      <p:ext uri="{BB962C8B-B14F-4D97-AF65-F5344CB8AC3E}">
        <p14:creationId xmlns:p14="http://schemas.microsoft.com/office/powerpoint/2010/main" val="1178814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6ED94C-9487-4CFE-B9A4-02F6818A2E02}" type="datetimeFigureOut">
              <a:rPr lang="en-GB" smtClean="0"/>
              <a:t>29/12/2023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0631D04-45F7-4C21-BB5B-2A5A2D1F394E}" type="slidenum">
              <a:rPr lang="en-GB" smtClean="0"/>
              <a:t>‹#›</a:t>
            </a:fld>
            <a:endParaRPr lang="en-GB"/>
          </a:p>
        </p:txBody>
      </p:sp>
    </p:spTree>
    <p:extLst>
      <p:ext uri="{BB962C8B-B14F-4D97-AF65-F5344CB8AC3E}">
        <p14:creationId xmlns:p14="http://schemas.microsoft.com/office/powerpoint/2010/main" val="73559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6ED94C-9487-4CFE-B9A4-02F6818A2E02}" type="datetimeFigureOut">
              <a:rPr lang="en-GB" smtClean="0"/>
              <a:t>29/12/2023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631D04-45F7-4C21-BB5B-2A5A2D1F394E}" type="slidenum">
              <a:rPr lang="en-GB" smtClean="0"/>
              <a:t>‹#›</a:t>
            </a:fld>
            <a:endParaRPr lang="en-GB"/>
          </a:p>
        </p:txBody>
      </p:sp>
    </p:spTree>
    <p:extLst>
      <p:ext uri="{BB962C8B-B14F-4D97-AF65-F5344CB8AC3E}">
        <p14:creationId xmlns:p14="http://schemas.microsoft.com/office/powerpoint/2010/main" val="3115194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6ED94C-9487-4CFE-B9A4-02F6818A2E02}" type="datetimeFigureOut">
              <a:rPr lang="en-GB" smtClean="0"/>
              <a:t>29/12/2023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631D04-45F7-4C21-BB5B-2A5A2D1F394E}" type="slidenum">
              <a:rPr lang="en-GB" smtClean="0"/>
              <a:t>‹#›</a:t>
            </a:fld>
            <a:endParaRPr lang="en-GB"/>
          </a:p>
        </p:txBody>
      </p:sp>
    </p:spTree>
    <p:extLst>
      <p:ext uri="{BB962C8B-B14F-4D97-AF65-F5344CB8AC3E}">
        <p14:creationId xmlns:p14="http://schemas.microsoft.com/office/powerpoint/2010/main" val="2533122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6ED94C-9487-4CFE-B9A4-02F6818A2E02}" type="datetimeFigureOut">
              <a:rPr lang="en-GB" smtClean="0"/>
              <a:t>29/12/2023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31D04-45F7-4C21-BB5B-2A5A2D1F394E}" type="slidenum">
              <a:rPr lang="en-GB" smtClean="0"/>
              <a:t>‹#›</a:t>
            </a:fld>
            <a:endParaRPr lang="en-GB"/>
          </a:p>
        </p:txBody>
      </p:sp>
    </p:spTree>
    <p:extLst>
      <p:ext uri="{BB962C8B-B14F-4D97-AF65-F5344CB8AC3E}">
        <p14:creationId xmlns:p14="http://schemas.microsoft.com/office/powerpoint/2010/main" val="3657259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gi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gi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s://www.myworldofwork.co.uk/search/sitewide/Accounting?page=1&amp;group=job_profil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g"/></Relationships>
</file>

<file path=ppt/slides/_rels/slide3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8.jpeg"/><Relationship Id="rId7"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2.png"/><Relationship Id="rId10" Type="http://schemas.openxmlformats.org/officeDocument/2006/relationships/image" Target="../media/image63.png"/><Relationship Id="rId4" Type="http://schemas.openxmlformats.org/officeDocument/2006/relationships/image" Target="../media/image1.png"/><Relationship Id="rId9"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p:txBody>
          <a:bodyPr/>
          <a:lstStyle/>
          <a:p>
            <a:r>
              <a:rPr lang="en-GB" dirty="0"/>
              <a:t>S2 Personalisation and Choice</a:t>
            </a:r>
          </a:p>
        </p:txBody>
      </p:sp>
      <p:sp>
        <p:nvSpPr>
          <p:cNvPr id="3" name="Subtitle 2"/>
          <p:cNvSpPr>
            <a:spLocks noGrp="1"/>
          </p:cNvSpPr>
          <p:nvPr>
            <p:ph type="subTitle" idx="1"/>
          </p:nvPr>
        </p:nvSpPr>
        <p:spPr/>
        <p:txBody>
          <a:bodyPr/>
          <a:lstStyle/>
          <a:p>
            <a:r>
              <a:rPr lang="en-GB" dirty="0"/>
              <a:t>January 2024</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5086822"/>
            <a:ext cx="1362023" cy="151216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332656"/>
            <a:ext cx="1362023" cy="1512168"/>
          </a:xfrm>
          <a:prstGeom prst="rect">
            <a:avLst/>
          </a:prstGeom>
        </p:spPr>
      </p:pic>
    </p:spTree>
    <p:extLst>
      <p:ext uri="{BB962C8B-B14F-4D97-AF65-F5344CB8AC3E}">
        <p14:creationId xmlns:p14="http://schemas.microsoft.com/office/powerpoint/2010/main" val="1767258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Dance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563" y="158148"/>
            <a:ext cx="1362023" cy="1512168"/>
          </a:xfrm>
          <a:prstGeom prst="rect">
            <a:avLst/>
          </a:prstGeom>
        </p:spPr>
      </p:pic>
      <p:sp>
        <p:nvSpPr>
          <p:cNvPr id="12" name="Content Placeholder 11">
            <a:extLst>
              <a:ext uri="{FF2B5EF4-FFF2-40B4-BE49-F238E27FC236}">
                <a16:creationId xmlns:a16="http://schemas.microsoft.com/office/drawing/2014/main" id="{B8EA1F22-0A89-48A6-98E0-EA913936FE60}"/>
              </a:ext>
            </a:extLst>
          </p:cNvPr>
          <p:cNvSpPr>
            <a:spLocks noGrp="1"/>
          </p:cNvSpPr>
          <p:nvPr>
            <p:ph idx="1"/>
          </p:nvPr>
        </p:nvSpPr>
        <p:spPr>
          <a:xfrm>
            <a:off x="457200" y="1600200"/>
            <a:ext cx="8147248" cy="4525963"/>
          </a:xfrm>
        </p:spPr>
        <p:txBody>
          <a:bodyPr>
            <a:normAutofit/>
          </a:bodyPr>
          <a:lstStyle/>
          <a:p>
            <a:pPr marL="0" indent="0">
              <a:buNone/>
            </a:pPr>
            <a:r>
              <a:rPr lang="en-GB" sz="2000" i="1" u="sng" dirty="0"/>
              <a:t>During this course you will:</a:t>
            </a:r>
          </a:p>
          <a:p>
            <a:pPr marL="285750" indent="-285750"/>
            <a:r>
              <a:rPr lang="en-GB" sz="2000" dirty="0"/>
              <a:t>Develop your </a:t>
            </a:r>
            <a:r>
              <a:rPr lang="en-GB" sz="2000" b="1" dirty="0"/>
              <a:t>confidence</a:t>
            </a:r>
          </a:p>
          <a:p>
            <a:pPr marL="285750" indent="-285750"/>
            <a:r>
              <a:rPr lang="en-GB" sz="2000" dirty="0"/>
              <a:t>Develop your </a:t>
            </a:r>
            <a:r>
              <a:rPr lang="en-GB" sz="2000" b="1" dirty="0"/>
              <a:t>coordination and timing</a:t>
            </a:r>
          </a:p>
          <a:p>
            <a:pPr marL="285750" indent="-285750"/>
            <a:r>
              <a:rPr lang="en-GB" sz="2000" dirty="0"/>
              <a:t>Develop your </a:t>
            </a:r>
            <a:r>
              <a:rPr lang="en-GB" sz="2000" b="1" dirty="0"/>
              <a:t>creativity</a:t>
            </a:r>
            <a:r>
              <a:rPr lang="en-GB" sz="2000" dirty="0"/>
              <a:t> skills</a:t>
            </a:r>
          </a:p>
          <a:p>
            <a:pPr marL="285750" indent="-285750"/>
            <a:r>
              <a:rPr lang="en-GB" sz="2000" dirty="0"/>
              <a:t>Learn about </a:t>
            </a:r>
            <a:r>
              <a:rPr lang="en-GB" sz="2000" b="1" dirty="0"/>
              <a:t>different style of dance </a:t>
            </a:r>
            <a:r>
              <a:rPr lang="en-GB" sz="2000" dirty="0"/>
              <a:t>(e.g. Contemporary, Hip-Hop, Charleston, Bollywood and many more.</a:t>
            </a:r>
          </a:p>
          <a:p>
            <a:pPr marL="285750" indent="-285750"/>
            <a:r>
              <a:rPr lang="en-GB" sz="2000" dirty="0"/>
              <a:t>Perform </a:t>
            </a:r>
            <a:r>
              <a:rPr lang="en-GB" sz="2000" b="1" dirty="0"/>
              <a:t>solo and group dances</a:t>
            </a:r>
          </a:p>
          <a:p>
            <a:pPr marL="285750" indent="-285750"/>
            <a:r>
              <a:rPr lang="en-GB" sz="2000" dirty="0"/>
              <a:t>Learn how to </a:t>
            </a:r>
            <a:r>
              <a:rPr lang="en-GB" sz="2000" b="1" dirty="0"/>
              <a:t>create your own choreography</a:t>
            </a:r>
          </a:p>
          <a:p>
            <a:endParaRPr lang="en-GB" sz="2000" dirty="0"/>
          </a:p>
        </p:txBody>
      </p:sp>
      <p:pic>
        <p:nvPicPr>
          <p:cNvPr id="7" name="Picture 6" descr="10 Most Popular Types of Dance - List of Top Dance Genres 2020">
            <a:extLst>
              <a:ext uri="{FF2B5EF4-FFF2-40B4-BE49-F238E27FC236}">
                <a16:creationId xmlns:a16="http://schemas.microsoft.com/office/drawing/2014/main" id="{B0A7E854-E53C-4822-82CE-2DB7DE6ACA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2567" y="188913"/>
            <a:ext cx="1994571" cy="22390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D7D4550-5000-462B-A927-17151A3455AE}"/>
              </a:ext>
            </a:extLst>
          </p:cNvPr>
          <p:cNvPicPr>
            <a:picLocks noChangeAspect="1"/>
          </p:cNvPicPr>
          <p:nvPr/>
        </p:nvPicPr>
        <p:blipFill>
          <a:blip r:embed="rId6"/>
          <a:stretch>
            <a:fillRect/>
          </a:stretch>
        </p:blipFill>
        <p:spPr>
          <a:xfrm>
            <a:off x="165593" y="4626559"/>
            <a:ext cx="2002524" cy="2040879"/>
          </a:xfrm>
          <a:prstGeom prst="rect">
            <a:avLst/>
          </a:prstGeom>
        </p:spPr>
      </p:pic>
      <p:pic>
        <p:nvPicPr>
          <p:cNvPr id="9" name="Picture 8">
            <a:extLst>
              <a:ext uri="{FF2B5EF4-FFF2-40B4-BE49-F238E27FC236}">
                <a16:creationId xmlns:a16="http://schemas.microsoft.com/office/drawing/2014/main" id="{74A43462-CB10-4F22-9CAD-1482F8A8E477}"/>
              </a:ext>
            </a:extLst>
          </p:cNvPr>
          <p:cNvPicPr>
            <a:picLocks noChangeAspect="1"/>
          </p:cNvPicPr>
          <p:nvPr/>
        </p:nvPicPr>
        <p:blipFill>
          <a:blip r:embed="rId7"/>
          <a:stretch>
            <a:fillRect/>
          </a:stretch>
        </p:blipFill>
        <p:spPr>
          <a:xfrm>
            <a:off x="7058456" y="4542635"/>
            <a:ext cx="1966993" cy="2239059"/>
          </a:xfrm>
          <a:prstGeom prst="rect">
            <a:avLst/>
          </a:prstGeom>
        </p:spPr>
      </p:pic>
      <p:pic>
        <p:nvPicPr>
          <p:cNvPr id="10" name="Picture 9">
            <a:extLst>
              <a:ext uri="{FF2B5EF4-FFF2-40B4-BE49-F238E27FC236}">
                <a16:creationId xmlns:a16="http://schemas.microsoft.com/office/drawing/2014/main" id="{D5BAF243-B4FB-479A-99B6-92AA2AB82C6F}"/>
              </a:ext>
            </a:extLst>
          </p:cNvPr>
          <p:cNvPicPr>
            <a:picLocks noChangeAspect="1"/>
          </p:cNvPicPr>
          <p:nvPr/>
        </p:nvPicPr>
        <p:blipFill>
          <a:blip r:embed="rId8"/>
          <a:stretch>
            <a:fillRect/>
          </a:stretch>
        </p:blipFill>
        <p:spPr>
          <a:xfrm>
            <a:off x="2300288" y="4828604"/>
            <a:ext cx="1540530" cy="1824510"/>
          </a:xfrm>
          <a:prstGeom prst="rect">
            <a:avLst/>
          </a:prstGeom>
        </p:spPr>
      </p:pic>
      <p:pic>
        <p:nvPicPr>
          <p:cNvPr id="11" name="Picture 10">
            <a:extLst>
              <a:ext uri="{FF2B5EF4-FFF2-40B4-BE49-F238E27FC236}">
                <a16:creationId xmlns:a16="http://schemas.microsoft.com/office/drawing/2014/main" id="{C9682E8D-A3C4-49FE-AFB9-9FE919F4D906}"/>
              </a:ext>
            </a:extLst>
          </p:cNvPr>
          <p:cNvPicPr>
            <a:picLocks noChangeAspect="1"/>
          </p:cNvPicPr>
          <p:nvPr/>
        </p:nvPicPr>
        <p:blipFill rotWithShape="1">
          <a:blip r:embed="rId9"/>
          <a:srcRect b="6605"/>
          <a:stretch/>
        </p:blipFill>
        <p:spPr>
          <a:xfrm>
            <a:off x="7638827" y="2463761"/>
            <a:ext cx="1496954" cy="2043084"/>
          </a:xfrm>
          <a:prstGeom prst="rect">
            <a:avLst/>
          </a:prstGeom>
        </p:spPr>
      </p:pic>
      <p:pic>
        <p:nvPicPr>
          <p:cNvPr id="13" name="Picture 12">
            <a:extLst>
              <a:ext uri="{FF2B5EF4-FFF2-40B4-BE49-F238E27FC236}">
                <a16:creationId xmlns:a16="http://schemas.microsoft.com/office/drawing/2014/main" id="{27690008-F368-4AD3-92A8-DCFAC4509270}"/>
              </a:ext>
            </a:extLst>
          </p:cNvPr>
          <p:cNvPicPr>
            <a:picLocks noChangeAspect="1"/>
          </p:cNvPicPr>
          <p:nvPr/>
        </p:nvPicPr>
        <p:blipFill>
          <a:blip r:embed="rId10"/>
          <a:stretch>
            <a:fillRect/>
          </a:stretch>
        </p:blipFill>
        <p:spPr>
          <a:xfrm>
            <a:off x="4240306" y="5354776"/>
            <a:ext cx="2666567" cy="1222214"/>
          </a:xfrm>
          <a:prstGeom prst="rect">
            <a:avLst/>
          </a:prstGeom>
        </p:spPr>
      </p:pic>
    </p:spTree>
    <p:extLst>
      <p:ext uri="{BB962C8B-B14F-4D97-AF65-F5344CB8AC3E}">
        <p14:creationId xmlns:p14="http://schemas.microsoft.com/office/powerpoint/2010/main" val="1528183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AB4B78B9-C7B8-4CDA-9B4E-893D5A8240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a:extLst>
              <a:ext uri="{FF2B5EF4-FFF2-40B4-BE49-F238E27FC236}">
                <a16:creationId xmlns:a16="http://schemas.microsoft.com/office/drawing/2014/main" id="{CC303579-D147-4B44-8A5C-3AFEAE41B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5" y="158081"/>
            <a:ext cx="1224136" cy="1359081"/>
          </a:xfrm>
          <a:prstGeom prst="rect">
            <a:avLst/>
          </a:prstGeom>
        </p:spPr>
      </p:pic>
      <p:sp>
        <p:nvSpPr>
          <p:cNvPr id="2" name="Title 1"/>
          <p:cNvSpPr>
            <a:spLocks noGrp="1"/>
          </p:cNvSpPr>
          <p:nvPr>
            <p:ph type="ctrTitle"/>
          </p:nvPr>
        </p:nvSpPr>
        <p:spPr>
          <a:xfrm>
            <a:off x="72008" y="116633"/>
            <a:ext cx="9036496" cy="1008112"/>
          </a:xfrm>
        </p:spPr>
        <p:txBody>
          <a:bodyPr>
            <a:noAutofit/>
          </a:bodyPr>
          <a:lstStyle/>
          <a:p>
            <a:r>
              <a:rPr lang="en-GB" sz="3800" dirty="0"/>
              <a:t>Drama</a:t>
            </a:r>
          </a:p>
        </p:txBody>
      </p:sp>
      <p:sp>
        <p:nvSpPr>
          <p:cNvPr id="5" name="TextBox 4"/>
          <p:cNvSpPr txBox="1"/>
          <p:nvPr/>
        </p:nvSpPr>
        <p:spPr>
          <a:xfrm rot="1235738">
            <a:off x="7005069" y="2831295"/>
            <a:ext cx="2336693" cy="584775"/>
          </a:xfrm>
          <a:prstGeom prst="rect">
            <a:avLst/>
          </a:prstGeom>
          <a:noFill/>
        </p:spPr>
        <p:txBody>
          <a:bodyPr wrap="square" rtlCol="0">
            <a:spAutoFit/>
          </a:bodyPr>
          <a:lstStyle/>
          <a:p>
            <a:pPr algn="ctr"/>
            <a:r>
              <a:rPr lang="en-GB" sz="3200" dirty="0"/>
              <a:t>Teamwork</a:t>
            </a:r>
            <a:endParaRPr lang="en-GB" sz="3600" dirty="0"/>
          </a:p>
        </p:txBody>
      </p:sp>
      <p:sp>
        <p:nvSpPr>
          <p:cNvPr id="6" name="TextBox 5"/>
          <p:cNvSpPr txBox="1"/>
          <p:nvPr/>
        </p:nvSpPr>
        <p:spPr>
          <a:xfrm rot="20343259">
            <a:off x="189945" y="2501714"/>
            <a:ext cx="1707320" cy="1077218"/>
          </a:xfrm>
          <a:prstGeom prst="rect">
            <a:avLst/>
          </a:prstGeom>
          <a:noFill/>
        </p:spPr>
        <p:txBody>
          <a:bodyPr wrap="square" rtlCol="0">
            <a:spAutoFit/>
          </a:bodyPr>
          <a:lstStyle/>
          <a:p>
            <a:pPr algn="ctr"/>
            <a:r>
              <a:rPr lang="en-GB" sz="3200" dirty="0"/>
              <a:t>Practical Work</a:t>
            </a:r>
          </a:p>
        </p:txBody>
      </p:sp>
      <p:sp>
        <p:nvSpPr>
          <p:cNvPr id="8" name="TextBox 7"/>
          <p:cNvSpPr txBox="1"/>
          <p:nvPr/>
        </p:nvSpPr>
        <p:spPr>
          <a:xfrm rot="399731">
            <a:off x="7025427" y="3962245"/>
            <a:ext cx="2016224" cy="954107"/>
          </a:xfrm>
          <a:prstGeom prst="rect">
            <a:avLst/>
          </a:prstGeom>
          <a:noFill/>
        </p:spPr>
        <p:txBody>
          <a:bodyPr wrap="square" rtlCol="0">
            <a:spAutoFit/>
          </a:bodyPr>
          <a:lstStyle/>
          <a:p>
            <a:pPr algn="ctr"/>
            <a:r>
              <a:rPr lang="en-GB" sz="2800" dirty="0"/>
              <a:t>Drama Terminology</a:t>
            </a:r>
          </a:p>
        </p:txBody>
      </p:sp>
      <p:sp>
        <p:nvSpPr>
          <p:cNvPr id="9" name="TextBox 8"/>
          <p:cNvSpPr txBox="1"/>
          <p:nvPr/>
        </p:nvSpPr>
        <p:spPr>
          <a:xfrm rot="21219925">
            <a:off x="456860" y="3843715"/>
            <a:ext cx="2316842" cy="1077218"/>
          </a:xfrm>
          <a:prstGeom prst="rect">
            <a:avLst/>
          </a:prstGeom>
          <a:noFill/>
        </p:spPr>
        <p:txBody>
          <a:bodyPr wrap="square" rtlCol="0">
            <a:spAutoFit/>
          </a:bodyPr>
          <a:lstStyle/>
          <a:p>
            <a:pPr algn="ctr"/>
            <a:r>
              <a:rPr lang="en-GB" sz="3200" dirty="0"/>
              <a:t>Make up &amp; Costumes</a:t>
            </a:r>
          </a:p>
        </p:txBody>
      </p:sp>
      <p:sp>
        <p:nvSpPr>
          <p:cNvPr id="10" name="TextBox 9"/>
          <p:cNvSpPr txBox="1"/>
          <p:nvPr/>
        </p:nvSpPr>
        <p:spPr>
          <a:xfrm>
            <a:off x="3673566" y="5178491"/>
            <a:ext cx="1800200" cy="1569660"/>
          </a:xfrm>
          <a:prstGeom prst="rect">
            <a:avLst/>
          </a:prstGeom>
          <a:noFill/>
        </p:spPr>
        <p:txBody>
          <a:bodyPr wrap="square" rtlCol="0">
            <a:spAutoFit/>
          </a:bodyPr>
          <a:lstStyle/>
          <a:p>
            <a:pPr algn="ctr"/>
            <a:r>
              <a:rPr lang="en-GB" sz="3200" dirty="0"/>
              <a:t>Film and sound editing</a:t>
            </a:r>
          </a:p>
        </p:txBody>
      </p:sp>
      <p:sp>
        <p:nvSpPr>
          <p:cNvPr id="11" name="TextBox 10"/>
          <p:cNvSpPr txBox="1"/>
          <p:nvPr/>
        </p:nvSpPr>
        <p:spPr>
          <a:xfrm>
            <a:off x="809061" y="5424712"/>
            <a:ext cx="2610811" cy="1077218"/>
          </a:xfrm>
          <a:prstGeom prst="rect">
            <a:avLst/>
          </a:prstGeom>
          <a:noFill/>
        </p:spPr>
        <p:txBody>
          <a:bodyPr wrap="square" rtlCol="0">
            <a:spAutoFit/>
          </a:bodyPr>
          <a:lstStyle/>
          <a:p>
            <a:pPr algn="ctr"/>
            <a:r>
              <a:rPr lang="en-GB" sz="3200" dirty="0"/>
              <a:t>Performing opportunities</a:t>
            </a:r>
          </a:p>
        </p:txBody>
      </p:sp>
      <p:sp>
        <p:nvSpPr>
          <p:cNvPr id="14" name="TextBox 13"/>
          <p:cNvSpPr txBox="1"/>
          <p:nvPr/>
        </p:nvSpPr>
        <p:spPr>
          <a:xfrm rot="415820">
            <a:off x="6138882" y="5355641"/>
            <a:ext cx="2509194" cy="954107"/>
          </a:xfrm>
          <a:prstGeom prst="rect">
            <a:avLst/>
          </a:prstGeom>
          <a:noFill/>
        </p:spPr>
        <p:txBody>
          <a:bodyPr wrap="square" rtlCol="0">
            <a:spAutoFit/>
          </a:bodyPr>
          <a:lstStyle/>
          <a:p>
            <a:pPr algn="ctr"/>
            <a:r>
              <a:rPr lang="en-GB" sz="2800" dirty="0"/>
              <a:t>Lighting and sound</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1277" y="2456692"/>
            <a:ext cx="3986947" cy="2340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1">
            <a:extLst>
              <a:ext uri="{FF2B5EF4-FFF2-40B4-BE49-F238E27FC236}">
                <a16:creationId xmlns:a16="http://schemas.microsoft.com/office/drawing/2014/main" id="{92306E60-230D-408F-B4E2-4584CD45D66C}"/>
              </a:ext>
            </a:extLst>
          </p:cNvPr>
          <p:cNvSpPr txBox="1"/>
          <p:nvPr/>
        </p:nvSpPr>
        <p:spPr>
          <a:xfrm rot="20780680">
            <a:off x="1407782" y="993252"/>
            <a:ext cx="1794473"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dirty="0"/>
              <a:t>Devising Drama</a:t>
            </a:r>
          </a:p>
        </p:txBody>
      </p:sp>
      <p:sp>
        <p:nvSpPr>
          <p:cNvPr id="19" name="TextBox 12">
            <a:extLst>
              <a:ext uri="{FF2B5EF4-FFF2-40B4-BE49-F238E27FC236}">
                <a16:creationId xmlns:a16="http://schemas.microsoft.com/office/drawing/2014/main" id="{8ECE23C6-20F9-4B12-B279-47E4E77BDA9B}"/>
              </a:ext>
            </a:extLst>
          </p:cNvPr>
          <p:cNvSpPr txBox="1"/>
          <p:nvPr/>
        </p:nvSpPr>
        <p:spPr>
          <a:xfrm rot="1289222">
            <a:off x="6682162" y="959604"/>
            <a:ext cx="2174273"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dirty="0"/>
              <a:t>Peer Assessment</a:t>
            </a:r>
          </a:p>
        </p:txBody>
      </p:sp>
    </p:spTree>
    <p:extLst>
      <p:ext uri="{BB962C8B-B14F-4D97-AF65-F5344CB8AC3E}">
        <p14:creationId xmlns:p14="http://schemas.microsoft.com/office/powerpoint/2010/main" val="1462571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79E86BD7-2C9A-4FAD-87A0-E2670E105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a:extLst>
              <a:ext uri="{FF2B5EF4-FFF2-40B4-BE49-F238E27FC236}">
                <a16:creationId xmlns:a16="http://schemas.microsoft.com/office/drawing/2014/main" id="{929CABF0-E42D-4AD5-A881-6394E912D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5" y="158081"/>
            <a:ext cx="1152128" cy="1279135"/>
          </a:xfrm>
          <a:prstGeom prst="rect">
            <a:avLst/>
          </a:prstGeom>
        </p:spPr>
      </p:pic>
      <p:sp>
        <p:nvSpPr>
          <p:cNvPr id="2" name="Title 1"/>
          <p:cNvSpPr>
            <a:spLocks noGrp="1"/>
          </p:cNvSpPr>
          <p:nvPr>
            <p:ph type="ctrTitle"/>
          </p:nvPr>
        </p:nvSpPr>
        <p:spPr>
          <a:xfrm>
            <a:off x="107504" y="116633"/>
            <a:ext cx="8928992" cy="1008112"/>
          </a:xfrm>
        </p:spPr>
        <p:txBody>
          <a:bodyPr>
            <a:normAutofit/>
          </a:bodyPr>
          <a:lstStyle/>
          <a:p>
            <a:r>
              <a:rPr lang="en-GB" sz="4200" dirty="0"/>
              <a:t>Music</a:t>
            </a:r>
          </a:p>
        </p:txBody>
      </p:sp>
      <p:sp>
        <p:nvSpPr>
          <p:cNvPr id="8" name="TextBox 7"/>
          <p:cNvSpPr txBox="1"/>
          <p:nvPr/>
        </p:nvSpPr>
        <p:spPr>
          <a:xfrm rot="20282652">
            <a:off x="430043" y="1110912"/>
            <a:ext cx="2617336" cy="3662541"/>
          </a:xfrm>
          <a:prstGeom prst="rect">
            <a:avLst/>
          </a:prstGeom>
          <a:noFill/>
        </p:spPr>
        <p:txBody>
          <a:bodyPr wrap="square" rtlCol="0">
            <a:spAutoFit/>
          </a:bodyPr>
          <a:lstStyle/>
          <a:p>
            <a:pPr algn="ctr"/>
            <a:r>
              <a:rPr lang="en-GB" sz="3200" dirty="0"/>
              <a:t>Choose two instruments: </a:t>
            </a:r>
          </a:p>
          <a:p>
            <a:pPr algn="ctr"/>
            <a:r>
              <a:rPr lang="en-GB" sz="2400" dirty="0"/>
              <a:t>Voice</a:t>
            </a:r>
          </a:p>
          <a:p>
            <a:pPr algn="ctr"/>
            <a:r>
              <a:rPr lang="en-GB" sz="2400" dirty="0"/>
              <a:t>Tuned Percussion</a:t>
            </a:r>
            <a:br>
              <a:rPr lang="en-GB" sz="2400" dirty="0"/>
            </a:br>
            <a:r>
              <a:rPr lang="en-GB" sz="2400" dirty="0"/>
              <a:t>Keyboard</a:t>
            </a:r>
          </a:p>
          <a:p>
            <a:pPr algn="ctr"/>
            <a:r>
              <a:rPr lang="en-GB" sz="2400" dirty="0"/>
              <a:t>Guitar</a:t>
            </a:r>
          </a:p>
          <a:p>
            <a:pPr algn="ctr"/>
            <a:r>
              <a:rPr lang="en-GB" sz="2400" dirty="0"/>
              <a:t>Bass Guitar</a:t>
            </a:r>
          </a:p>
          <a:p>
            <a:pPr algn="ctr"/>
            <a:r>
              <a:rPr lang="en-GB" sz="2400" dirty="0"/>
              <a:t>Drum kit</a:t>
            </a:r>
          </a:p>
          <a:p>
            <a:pPr algn="ctr"/>
            <a:r>
              <a:rPr lang="en-GB" sz="2400" dirty="0"/>
              <a:t>Orchestral</a:t>
            </a:r>
            <a:endParaRPr lang="en-GB" sz="44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1544" y="1628800"/>
            <a:ext cx="2857500" cy="2857500"/>
          </a:xfrm>
          <a:prstGeom prst="rect">
            <a:avLst/>
          </a:prstGeom>
        </p:spPr>
      </p:pic>
      <p:sp>
        <p:nvSpPr>
          <p:cNvPr id="10" name="TextBox 9"/>
          <p:cNvSpPr txBox="1"/>
          <p:nvPr/>
        </p:nvSpPr>
        <p:spPr>
          <a:xfrm rot="520831">
            <a:off x="6300192" y="5067024"/>
            <a:ext cx="2304256" cy="1569660"/>
          </a:xfrm>
          <a:prstGeom prst="rect">
            <a:avLst/>
          </a:prstGeom>
          <a:noFill/>
        </p:spPr>
        <p:txBody>
          <a:bodyPr wrap="square" rtlCol="0">
            <a:spAutoFit/>
          </a:bodyPr>
          <a:lstStyle/>
          <a:p>
            <a:pPr algn="ctr"/>
            <a:r>
              <a:rPr lang="en-GB" sz="3200" dirty="0"/>
              <a:t>Tests - Practical and written</a:t>
            </a:r>
          </a:p>
        </p:txBody>
      </p:sp>
      <p:sp>
        <p:nvSpPr>
          <p:cNvPr id="11" name="TextBox 10"/>
          <p:cNvSpPr txBox="1"/>
          <p:nvPr/>
        </p:nvSpPr>
        <p:spPr>
          <a:xfrm rot="591984">
            <a:off x="6447968" y="915888"/>
            <a:ext cx="2512933" cy="2677656"/>
          </a:xfrm>
          <a:prstGeom prst="rect">
            <a:avLst/>
          </a:prstGeom>
          <a:noFill/>
        </p:spPr>
        <p:txBody>
          <a:bodyPr wrap="square" rtlCol="0">
            <a:spAutoFit/>
          </a:bodyPr>
          <a:lstStyle/>
          <a:p>
            <a:pPr algn="ctr"/>
            <a:r>
              <a:rPr lang="en-GB" sz="2800" dirty="0"/>
              <a:t>Learn about different genres of music (e.g. Popular, Classical and Scottish)</a:t>
            </a:r>
          </a:p>
        </p:txBody>
      </p:sp>
      <p:sp>
        <p:nvSpPr>
          <p:cNvPr id="12" name="TextBox 11"/>
          <p:cNvSpPr txBox="1"/>
          <p:nvPr/>
        </p:nvSpPr>
        <p:spPr>
          <a:xfrm rot="21165258">
            <a:off x="365046" y="5032470"/>
            <a:ext cx="2307325" cy="1569660"/>
          </a:xfrm>
          <a:prstGeom prst="rect">
            <a:avLst/>
          </a:prstGeom>
          <a:noFill/>
        </p:spPr>
        <p:txBody>
          <a:bodyPr wrap="square" rtlCol="0">
            <a:spAutoFit/>
          </a:bodyPr>
          <a:lstStyle/>
          <a:p>
            <a:pPr algn="ctr"/>
            <a:r>
              <a:rPr lang="en-GB" sz="3200" dirty="0"/>
              <a:t>Perform your pieces to the class</a:t>
            </a:r>
          </a:p>
        </p:txBody>
      </p:sp>
      <p:sp>
        <p:nvSpPr>
          <p:cNvPr id="14" name="TextBox 13"/>
          <p:cNvSpPr txBox="1"/>
          <p:nvPr/>
        </p:nvSpPr>
        <p:spPr>
          <a:xfrm>
            <a:off x="3351245" y="4777679"/>
            <a:ext cx="2445604" cy="2062103"/>
          </a:xfrm>
          <a:prstGeom prst="rect">
            <a:avLst/>
          </a:prstGeom>
          <a:noFill/>
        </p:spPr>
        <p:txBody>
          <a:bodyPr wrap="square" rtlCol="0">
            <a:spAutoFit/>
          </a:bodyPr>
          <a:lstStyle/>
          <a:p>
            <a:pPr algn="ctr"/>
            <a:r>
              <a:rPr lang="en-GB" sz="3200" dirty="0"/>
              <a:t>Create/ Compose your own pieces</a:t>
            </a:r>
          </a:p>
        </p:txBody>
      </p:sp>
      <p:sp>
        <p:nvSpPr>
          <p:cNvPr id="15" name="TextBox 14"/>
          <p:cNvSpPr txBox="1"/>
          <p:nvPr/>
        </p:nvSpPr>
        <p:spPr>
          <a:xfrm>
            <a:off x="6228184" y="3823454"/>
            <a:ext cx="2579082" cy="1077218"/>
          </a:xfrm>
          <a:prstGeom prst="rect">
            <a:avLst/>
          </a:prstGeom>
          <a:noFill/>
        </p:spPr>
        <p:txBody>
          <a:bodyPr wrap="square" rtlCol="0">
            <a:spAutoFit/>
          </a:bodyPr>
          <a:lstStyle/>
          <a:p>
            <a:pPr algn="ctr"/>
            <a:r>
              <a:rPr lang="en-GB" sz="3200" dirty="0"/>
              <a:t>Learn how to read music</a:t>
            </a:r>
          </a:p>
        </p:txBody>
      </p:sp>
    </p:spTree>
    <p:extLst>
      <p:ext uri="{BB962C8B-B14F-4D97-AF65-F5344CB8AC3E}">
        <p14:creationId xmlns:p14="http://schemas.microsoft.com/office/powerpoint/2010/main" val="2482017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8217" y="998936"/>
            <a:ext cx="3406378" cy="486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Modern Languages</a:t>
            </a:r>
          </a:p>
        </p:txBody>
      </p:sp>
      <p:sp>
        <p:nvSpPr>
          <p:cNvPr id="7" name="Content Placeholder 6"/>
          <p:cNvSpPr>
            <a:spLocks noGrp="1"/>
          </p:cNvSpPr>
          <p:nvPr>
            <p:ph idx="1"/>
          </p:nvPr>
        </p:nvSpPr>
        <p:spPr>
          <a:solidFill>
            <a:srgbClr val="FFFFFF">
              <a:alpha val="60000"/>
            </a:srgbClr>
          </a:solidFill>
        </p:spPr>
        <p:txBody>
          <a:bodyPr>
            <a:normAutofit/>
          </a:bodyPr>
          <a:lstStyle/>
          <a:p>
            <a:pPr marL="0" indent="0">
              <a:buNone/>
            </a:pPr>
            <a:r>
              <a:rPr lang="en-GB" dirty="0"/>
              <a:t>You can choose to study one or two of the following subjects:</a:t>
            </a:r>
          </a:p>
          <a:p>
            <a:r>
              <a:rPr lang="en-GB" dirty="0"/>
              <a:t>French</a:t>
            </a:r>
          </a:p>
          <a:p>
            <a:r>
              <a:rPr lang="en-GB" dirty="0"/>
              <a:t>Spanish</a:t>
            </a:r>
          </a:p>
          <a:p>
            <a:r>
              <a:rPr lang="en-GB" dirty="0"/>
              <a:t>Modern Languages for Life and Work.</a:t>
            </a:r>
          </a:p>
          <a:p>
            <a:pPr marL="0" indent="0">
              <a:buNone/>
            </a:pPr>
            <a:endParaRPr lang="en-GB" dirty="0"/>
          </a:p>
          <a:p>
            <a:pPr marL="0" indent="0">
              <a:buNone/>
            </a:pPr>
            <a:r>
              <a:rPr lang="en-GB" dirty="0"/>
              <a:t>In addition to the above you can also choose German (elective column)</a:t>
            </a:r>
          </a:p>
          <a:p>
            <a:endParaRPr lang="en-GB" sz="1800" dirty="0"/>
          </a:p>
          <a:p>
            <a:pPr marL="0" indent="0">
              <a:buNone/>
            </a:pPr>
            <a:endParaRPr lang="en-GB" dirty="0"/>
          </a:p>
          <a:p>
            <a:pPr marL="0" indent="0">
              <a:buNone/>
            </a:pP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5090" y="5654514"/>
            <a:ext cx="859499" cy="95424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344" y="3161103"/>
            <a:ext cx="1234034" cy="1404156"/>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6026" y="311563"/>
            <a:ext cx="1134126" cy="118052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321" y="333048"/>
            <a:ext cx="1026114" cy="1039919"/>
          </a:xfrm>
          <a:prstGeom prst="rect">
            <a:avLst/>
          </a:prstGeom>
        </p:spPr>
      </p:pic>
    </p:spTree>
    <p:extLst>
      <p:ext uri="{BB962C8B-B14F-4D97-AF65-F5344CB8AC3E}">
        <p14:creationId xmlns:p14="http://schemas.microsoft.com/office/powerpoint/2010/main" val="1945328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8217" y="998936"/>
            <a:ext cx="3406378" cy="486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French</a:t>
            </a:r>
          </a:p>
        </p:txBody>
      </p:sp>
      <p:sp>
        <p:nvSpPr>
          <p:cNvPr id="7" name="Content Placeholder 6"/>
          <p:cNvSpPr>
            <a:spLocks noGrp="1"/>
          </p:cNvSpPr>
          <p:nvPr>
            <p:ph idx="1"/>
          </p:nvPr>
        </p:nvSpPr>
        <p:spPr>
          <a:solidFill>
            <a:srgbClr val="FFFFFF">
              <a:alpha val="58824"/>
            </a:srgbClr>
          </a:solidFill>
        </p:spPr>
        <p:txBody>
          <a:bodyPr>
            <a:normAutofit fontScale="92500" lnSpcReduction="20000"/>
          </a:bodyPr>
          <a:lstStyle/>
          <a:p>
            <a:r>
              <a:rPr lang="en-GB" dirty="0"/>
              <a:t>Express yourself across a wide range of topics and learn to communicate properly with European and worldwide neighbours</a:t>
            </a:r>
          </a:p>
          <a:p>
            <a:r>
              <a:rPr lang="en-GB" dirty="0"/>
              <a:t>Study in a fun but effective learning environment through music, role play and games.</a:t>
            </a:r>
          </a:p>
          <a:p>
            <a:r>
              <a:rPr lang="en-GB" dirty="0"/>
              <a:t>Learn about how people in French speaking countries live their lives.</a:t>
            </a:r>
          </a:p>
          <a:p>
            <a:r>
              <a:rPr lang="en-GB" dirty="0"/>
              <a:t>Improve your employability skills by being able to read and understand a different language and show off about this to college, university or employers!</a:t>
            </a:r>
          </a:p>
          <a:p>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2250" y="5783411"/>
            <a:ext cx="682118" cy="75731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067" y="458953"/>
            <a:ext cx="697481" cy="774369"/>
          </a:xfrm>
          <a:prstGeom prst="rect">
            <a:avLst/>
          </a:prstGeom>
        </p:spPr>
      </p:pic>
      <p:pic>
        <p:nvPicPr>
          <p:cNvPr id="8" name="Picture 5" descr="C:\Users\Trinity\Desktop\eiffel_tower_flag_waving_hg_clr.gif"/>
          <p:cNvPicPr>
            <a:picLocks noChangeAspect="1" noChangeArrowheads="1" noCrop="1"/>
          </p:cNvPicPr>
          <p:nvPr/>
        </p:nvPicPr>
        <p:blipFill>
          <a:blip r:embed="rId4" cstate="print"/>
          <a:srcRect/>
          <a:stretch>
            <a:fillRect/>
          </a:stretch>
        </p:blipFill>
        <p:spPr bwMode="auto">
          <a:xfrm>
            <a:off x="113973" y="5536170"/>
            <a:ext cx="684077" cy="1026114"/>
          </a:xfrm>
          <a:prstGeom prst="rect">
            <a:avLst/>
          </a:prstGeom>
          <a:noFill/>
          <a:ln w="9525">
            <a:noFill/>
            <a:miter lim="800000"/>
            <a:headEnd/>
            <a:tailEnd/>
          </a:ln>
        </p:spPr>
      </p:pic>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98264" y="3948242"/>
            <a:ext cx="810090" cy="54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0198" y="222769"/>
            <a:ext cx="1246735" cy="1246735"/>
          </a:xfrm>
          <a:prstGeom prst="rect">
            <a:avLst/>
          </a:prstGeom>
        </p:spPr>
      </p:pic>
    </p:spTree>
    <p:extLst>
      <p:ext uri="{BB962C8B-B14F-4D97-AF65-F5344CB8AC3E}">
        <p14:creationId xmlns:p14="http://schemas.microsoft.com/office/powerpoint/2010/main" val="132830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Spanish</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2360" y="5486552"/>
            <a:ext cx="1001983" cy="111243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224644"/>
            <a:ext cx="972874" cy="108012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3878" y="5337005"/>
            <a:ext cx="1702048" cy="1274893"/>
          </a:xfrm>
          <a:prstGeom prst="rect">
            <a:avLst/>
          </a:prstGeom>
        </p:spPr>
      </p:pic>
      <p:pic>
        <p:nvPicPr>
          <p:cNvPr id="9" name="Picture 8">
            <a:extLst>
              <a:ext uri="{FF2B5EF4-FFF2-40B4-BE49-F238E27FC236}">
                <a16:creationId xmlns:a16="http://schemas.microsoft.com/office/drawing/2014/main" id="{D022B816-1F8A-406D-8752-F9DE0DC01BDE}"/>
              </a:ext>
            </a:extLst>
          </p:cNvPr>
          <p:cNvPicPr>
            <a:picLocks noChangeAspect="1"/>
          </p:cNvPicPr>
          <p:nvPr/>
        </p:nvPicPr>
        <p:blipFill>
          <a:blip r:embed="rId5"/>
          <a:stretch>
            <a:fillRect/>
          </a:stretch>
        </p:blipFill>
        <p:spPr>
          <a:xfrm>
            <a:off x="3396979" y="1304764"/>
            <a:ext cx="2655847" cy="2493534"/>
          </a:xfrm>
          <a:prstGeom prst="rect">
            <a:avLst/>
          </a:prstGeom>
        </p:spPr>
      </p:pic>
      <p:sp>
        <p:nvSpPr>
          <p:cNvPr id="10" name="TextBox 3">
            <a:extLst>
              <a:ext uri="{FF2B5EF4-FFF2-40B4-BE49-F238E27FC236}">
                <a16:creationId xmlns:a16="http://schemas.microsoft.com/office/drawing/2014/main" id="{3598AF59-A6FB-49D7-A0B9-150038E15992}"/>
              </a:ext>
            </a:extLst>
          </p:cNvPr>
          <p:cNvSpPr txBox="1"/>
          <p:nvPr/>
        </p:nvSpPr>
        <p:spPr>
          <a:xfrm rot="1117396">
            <a:off x="869715" y="1508504"/>
            <a:ext cx="1512168"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dirty="0">
                <a:solidFill>
                  <a:prstClr val="black"/>
                </a:solidFill>
                <a:latin typeface="Calibri"/>
              </a:rPr>
              <a:t>Keep up with popular Latino culture.</a:t>
            </a:r>
          </a:p>
        </p:txBody>
      </p:sp>
      <p:sp>
        <p:nvSpPr>
          <p:cNvPr id="11" name="TextBox 4">
            <a:extLst>
              <a:ext uri="{FF2B5EF4-FFF2-40B4-BE49-F238E27FC236}">
                <a16:creationId xmlns:a16="http://schemas.microsoft.com/office/drawing/2014/main" id="{54CA46EB-22E8-40BA-B5F0-B7C3E5683007}"/>
              </a:ext>
            </a:extLst>
          </p:cNvPr>
          <p:cNvSpPr txBox="1"/>
          <p:nvPr/>
        </p:nvSpPr>
        <p:spPr>
          <a:xfrm rot="20707874">
            <a:off x="6808896" y="249763"/>
            <a:ext cx="2296062" cy="26776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dirty="0">
                <a:solidFill>
                  <a:prstClr val="black"/>
                </a:solidFill>
                <a:latin typeface="Calibri"/>
              </a:rPr>
              <a:t>Be a part of one of the biggest language communities in the world.</a:t>
            </a:r>
          </a:p>
        </p:txBody>
      </p:sp>
      <p:sp>
        <p:nvSpPr>
          <p:cNvPr id="12" name="TextBox 18">
            <a:extLst>
              <a:ext uri="{FF2B5EF4-FFF2-40B4-BE49-F238E27FC236}">
                <a16:creationId xmlns:a16="http://schemas.microsoft.com/office/drawing/2014/main" id="{7E5E636C-68FE-43CC-8975-AAA00DE3E722}"/>
              </a:ext>
            </a:extLst>
          </p:cNvPr>
          <p:cNvSpPr txBox="1"/>
          <p:nvPr/>
        </p:nvSpPr>
        <p:spPr>
          <a:xfrm rot="1341385">
            <a:off x="6520507" y="3332592"/>
            <a:ext cx="1512168" cy="310854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dirty="0">
                <a:solidFill>
                  <a:prstClr val="black"/>
                </a:solidFill>
                <a:latin typeface="Calibri"/>
              </a:rPr>
              <a:t>Improve your chances of getting a well paid job.</a:t>
            </a:r>
          </a:p>
        </p:txBody>
      </p:sp>
      <p:sp>
        <p:nvSpPr>
          <p:cNvPr id="13" name="Rectangle 12">
            <a:extLst>
              <a:ext uri="{FF2B5EF4-FFF2-40B4-BE49-F238E27FC236}">
                <a16:creationId xmlns:a16="http://schemas.microsoft.com/office/drawing/2014/main" id="{F8921C5C-531A-42FF-B424-B91536317A2F}"/>
              </a:ext>
            </a:extLst>
          </p:cNvPr>
          <p:cNvSpPr/>
          <p:nvPr/>
        </p:nvSpPr>
        <p:spPr>
          <a:xfrm rot="21005076">
            <a:off x="214389" y="4293752"/>
            <a:ext cx="4572000" cy="1938992"/>
          </a:xfrm>
          <a:prstGeom prst="rect">
            <a:avLst/>
          </a:prstGeom>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solidFill>
                  <a:prstClr val="black"/>
                </a:solidFill>
                <a:latin typeface="Comic Sans MS" pitchFamily="66" charset="0"/>
              </a:rPr>
              <a:t>Be a global citizen - enhance your travel experiences and communicate with the locals on holiday.</a:t>
            </a:r>
            <a:br>
              <a:rPr lang="en-GB" sz="2400" dirty="0">
                <a:solidFill>
                  <a:prstClr val="black"/>
                </a:solidFill>
                <a:latin typeface="Comic Sans MS" pitchFamily="66" charset="0"/>
              </a:rPr>
            </a:br>
            <a:endParaRPr lang="en-GB" sz="2400" dirty="0">
              <a:solidFill>
                <a:prstClr val="black"/>
              </a:solidFill>
              <a:latin typeface="Calibri"/>
            </a:endParaRPr>
          </a:p>
        </p:txBody>
      </p:sp>
    </p:spTree>
    <p:extLst>
      <p:ext uri="{BB962C8B-B14F-4D97-AF65-F5344CB8AC3E}">
        <p14:creationId xmlns:p14="http://schemas.microsoft.com/office/powerpoint/2010/main" val="432884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German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4368" y="5568461"/>
            <a:ext cx="980626" cy="108872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88913"/>
            <a:ext cx="941633" cy="1045436"/>
          </a:xfrm>
          <a:prstGeom prst="rect">
            <a:avLst/>
          </a:prstGeom>
        </p:spPr>
      </p:pic>
      <p:sp>
        <p:nvSpPr>
          <p:cNvPr id="8" name="TextBox 3">
            <a:extLst>
              <a:ext uri="{FF2B5EF4-FFF2-40B4-BE49-F238E27FC236}">
                <a16:creationId xmlns:a16="http://schemas.microsoft.com/office/drawing/2014/main" id="{3598AF59-A6FB-49D7-A0B9-150038E15992}"/>
              </a:ext>
            </a:extLst>
          </p:cNvPr>
          <p:cNvSpPr txBox="1"/>
          <p:nvPr/>
        </p:nvSpPr>
        <p:spPr>
          <a:xfrm rot="1117396">
            <a:off x="6386136" y="3803282"/>
            <a:ext cx="2486553"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t>Make good use of your Scottish accent to sound</a:t>
            </a:r>
          </a:p>
          <a:p>
            <a:endParaRPr lang="en-GB" sz="2800" dirty="0"/>
          </a:p>
        </p:txBody>
      </p:sp>
      <p:sp>
        <p:nvSpPr>
          <p:cNvPr id="9" name="TextBox 4">
            <a:extLst>
              <a:ext uri="{FF2B5EF4-FFF2-40B4-BE49-F238E27FC236}">
                <a16:creationId xmlns:a16="http://schemas.microsoft.com/office/drawing/2014/main" id="{54CA46EB-22E8-40BA-B5F0-B7C3E5683007}"/>
              </a:ext>
            </a:extLst>
          </p:cNvPr>
          <p:cNvSpPr txBox="1"/>
          <p:nvPr/>
        </p:nvSpPr>
        <p:spPr>
          <a:xfrm rot="20707874">
            <a:off x="6599674" y="676857"/>
            <a:ext cx="2296062" cy="236988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t>Learn to communicate in the most wanted European language by UK companies</a:t>
            </a:r>
            <a:r>
              <a:rPr lang="en-GB" sz="2800" dirty="0"/>
              <a:t>.</a:t>
            </a:r>
          </a:p>
        </p:txBody>
      </p:sp>
      <p:sp>
        <p:nvSpPr>
          <p:cNvPr id="10" name="Rectangle 9">
            <a:extLst>
              <a:ext uri="{FF2B5EF4-FFF2-40B4-BE49-F238E27FC236}">
                <a16:creationId xmlns:a16="http://schemas.microsoft.com/office/drawing/2014/main" id="{D9F3B36E-8D43-4E83-86FC-1446B4B75313}"/>
              </a:ext>
            </a:extLst>
          </p:cNvPr>
          <p:cNvSpPr/>
          <p:nvPr/>
        </p:nvSpPr>
        <p:spPr>
          <a:xfrm>
            <a:off x="2300288" y="5161249"/>
            <a:ext cx="5813745" cy="126188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t>A science or engineer fan? German is the second most commonly used language in science and engineering</a:t>
            </a:r>
            <a:r>
              <a:rPr lang="en-GB" sz="2800" dirty="0"/>
              <a:t>.</a:t>
            </a:r>
          </a:p>
        </p:txBody>
      </p:sp>
      <p:pic>
        <p:nvPicPr>
          <p:cNvPr id="11" name="Picture 10">
            <a:extLst>
              <a:ext uri="{FF2B5EF4-FFF2-40B4-BE49-F238E27FC236}">
                <a16:creationId xmlns:a16="http://schemas.microsoft.com/office/drawing/2014/main" id="{E636E435-ABF0-483F-994B-CADC70A2DDA2}"/>
              </a:ext>
            </a:extLst>
          </p:cNvPr>
          <p:cNvPicPr>
            <a:picLocks noChangeAspect="1"/>
          </p:cNvPicPr>
          <p:nvPr/>
        </p:nvPicPr>
        <p:blipFill>
          <a:blip r:embed="rId4"/>
          <a:stretch>
            <a:fillRect/>
          </a:stretch>
        </p:blipFill>
        <p:spPr>
          <a:xfrm>
            <a:off x="2987824" y="1439582"/>
            <a:ext cx="2936246" cy="2735947"/>
          </a:xfrm>
          <a:prstGeom prst="rect">
            <a:avLst/>
          </a:prstGeom>
        </p:spPr>
      </p:pic>
      <p:pic>
        <p:nvPicPr>
          <p:cNvPr id="12" name="Picture 11">
            <a:extLst>
              <a:ext uri="{FF2B5EF4-FFF2-40B4-BE49-F238E27FC236}">
                <a16:creationId xmlns:a16="http://schemas.microsoft.com/office/drawing/2014/main" id="{C26659D6-CDF0-4EC2-A0BC-A37A9613C9FF}"/>
              </a:ext>
            </a:extLst>
          </p:cNvPr>
          <p:cNvPicPr>
            <a:picLocks noChangeAspect="1"/>
          </p:cNvPicPr>
          <p:nvPr/>
        </p:nvPicPr>
        <p:blipFill>
          <a:blip r:embed="rId5"/>
          <a:stretch>
            <a:fillRect/>
          </a:stretch>
        </p:blipFill>
        <p:spPr>
          <a:xfrm>
            <a:off x="161961" y="4145036"/>
            <a:ext cx="2217380" cy="2339869"/>
          </a:xfrm>
          <a:prstGeom prst="rect">
            <a:avLst/>
          </a:prstGeom>
        </p:spPr>
      </p:pic>
      <p:sp>
        <p:nvSpPr>
          <p:cNvPr id="13" name="TextBox 10">
            <a:extLst>
              <a:ext uri="{FF2B5EF4-FFF2-40B4-BE49-F238E27FC236}">
                <a16:creationId xmlns:a16="http://schemas.microsoft.com/office/drawing/2014/main" id="{DDD3CA19-8FD2-4E9D-970C-1E9CAFE429C2}"/>
              </a:ext>
            </a:extLst>
          </p:cNvPr>
          <p:cNvSpPr txBox="1"/>
          <p:nvPr/>
        </p:nvSpPr>
        <p:spPr>
          <a:xfrm rot="1117396">
            <a:off x="328697" y="1645247"/>
            <a:ext cx="2486553" cy="20005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t>German companies are global market leaders.</a:t>
            </a:r>
          </a:p>
          <a:p>
            <a:endParaRPr lang="en-GB" sz="2800" dirty="0"/>
          </a:p>
        </p:txBody>
      </p:sp>
    </p:spTree>
    <p:extLst>
      <p:ext uri="{BB962C8B-B14F-4D97-AF65-F5344CB8AC3E}">
        <p14:creationId xmlns:p14="http://schemas.microsoft.com/office/powerpoint/2010/main" val="2435976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normAutofit fontScale="90000"/>
          </a:bodyPr>
          <a:lstStyle/>
          <a:p>
            <a:r>
              <a:rPr lang="en-GB" dirty="0"/>
              <a:t>Modern Languages </a:t>
            </a:r>
            <a:br>
              <a:rPr lang="en-GB" dirty="0"/>
            </a:br>
            <a:r>
              <a:rPr lang="en-GB" dirty="0"/>
              <a:t>for Life and Work</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4368" y="5568461"/>
            <a:ext cx="980626" cy="108872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88913"/>
            <a:ext cx="941633" cy="1045436"/>
          </a:xfrm>
          <a:prstGeom prst="rect">
            <a:avLst/>
          </a:prstGeom>
        </p:spPr>
      </p:pic>
      <p:sp>
        <p:nvSpPr>
          <p:cNvPr id="14" name="TextBox 13">
            <a:extLst>
              <a:ext uri="{FF2B5EF4-FFF2-40B4-BE49-F238E27FC236}">
                <a16:creationId xmlns:a16="http://schemas.microsoft.com/office/drawing/2014/main" id="{F43ADC7F-05C5-4407-906E-3F76A2903F13}"/>
              </a:ext>
            </a:extLst>
          </p:cNvPr>
          <p:cNvSpPr txBox="1"/>
          <p:nvPr/>
        </p:nvSpPr>
        <p:spPr>
          <a:xfrm rot="1117396">
            <a:off x="392965" y="2086318"/>
            <a:ext cx="2388669" cy="2354491"/>
          </a:xfrm>
          <a:prstGeom prst="rect">
            <a:avLst/>
          </a:prstGeom>
          <a:noFill/>
        </p:spPr>
        <p:txBody>
          <a:bodyPr wrap="square" rtlCol="0">
            <a:spAutoFit/>
          </a:bodyPr>
          <a:lstStyle/>
          <a:p>
            <a:r>
              <a:rPr lang="en-GB" sz="2100" dirty="0"/>
              <a:t>Improve employability</a:t>
            </a:r>
          </a:p>
          <a:p>
            <a:r>
              <a:rPr lang="en-GB" sz="2100" dirty="0"/>
              <a:t>skills for a college place, apprenticeship or a job.</a:t>
            </a:r>
            <a:endParaRPr lang="en-GB" sz="1200" dirty="0"/>
          </a:p>
          <a:p>
            <a:endParaRPr lang="en-GB" sz="2100" dirty="0"/>
          </a:p>
        </p:txBody>
      </p:sp>
      <p:sp>
        <p:nvSpPr>
          <p:cNvPr id="15" name="TextBox 14">
            <a:extLst>
              <a:ext uri="{FF2B5EF4-FFF2-40B4-BE49-F238E27FC236}">
                <a16:creationId xmlns:a16="http://schemas.microsoft.com/office/drawing/2014/main" id="{2935BE46-C9B3-4821-BD87-6F2C8659E8BD}"/>
              </a:ext>
            </a:extLst>
          </p:cNvPr>
          <p:cNvSpPr txBox="1"/>
          <p:nvPr/>
        </p:nvSpPr>
        <p:spPr>
          <a:xfrm rot="20707874">
            <a:off x="6787463" y="1225247"/>
            <a:ext cx="1997387" cy="1384995"/>
          </a:xfrm>
          <a:prstGeom prst="rect">
            <a:avLst/>
          </a:prstGeom>
          <a:noFill/>
        </p:spPr>
        <p:txBody>
          <a:bodyPr wrap="square" rtlCol="0">
            <a:spAutoFit/>
          </a:bodyPr>
          <a:lstStyle/>
          <a:p>
            <a:r>
              <a:rPr lang="en-GB" sz="2100" dirty="0"/>
              <a:t>Build partnerships with local businesses.</a:t>
            </a:r>
          </a:p>
        </p:txBody>
      </p:sp>
      <p:sp>
        <p:nvSpPr>
          <p:cNvPr id="16" name="TextBox 15">
            <a:extLst>
              <a:ext uri="{FF2B5EF4-FFF2-40B4-BE49-F238E27FC236}">
                <a16:creationId xmlns:a16="http://schemas.microsoft.com/office/drawing/2014/main" id="{C925D975-ACF5-4C60-90AB-6409E845C9AD}"/>
              </a:ext>
            </a:extLst>
          </p:cNvPr>
          <p:cNvSpPr txBox="1"/>
          <p:nvPr/>
        </p:nvSpPr>
        <p:spPr>
          <a:xfrm>
            <a:off x="404611" y="4946677"/>
            <a:ext cx="5216507" cy="1061829"/>
          </a:xfrm>
          <a:prstGeom prst="rect">
            <a:avLst/>
          </a:prstGeom>
          <a:noFill/>
        </p:spPr>
        <p:txBody>
          <a:bodyPr wrap="square" rtlCol="0">
            <a:spAutoFit/>
          </a:bodyPr>
          <a:lstStyle/>
          <a:p>
            <a:r>
              <a:rPr lang="en-GB" sz="2100" dirty="0"/>
              <a:t>If this is the best option for you, your Modern  Languages Teacher will talk to you about it.</a:t>
            </a:r>
          </a:p>
          <a:p>
            <a:endParaRPr lang="en-GB" sz="2100" dirty="0"/>
          </a:p>
        </p:txBody>
      </p:sp>
      <p:sp>
        <p:nvSpPr>
          <p:cNvPr id="17" name="Rectangle 16">
            <a:extLst>
              <a:ext uri="{FF2B5EF4-FFF2-40B4-BE49-F238E27FC236}">
                <a16:creationId xmlns:a16="http://schemas.microsoft.com/office/drawing/2014/main" id="{DD9AD06C-E916-4A75-9DE3-86F2CCEB47F4}"/>
              </a:ext>
            </a:extLst>
          </p:cNvPr>
          <p:cNvSpPr/>
          <p:nvPr/>
        </p:nvSpPr>
        <p:spPr>
          <a:xfrm rot="20586659">
            <a:off x="5500545" y="3494704"/>
            <a:ext cx="3429000" cy="1384995"/>
          </a:xfrm>
          <a:prstGeom prst="rect">
            <a:avLst/>
          </a:prstGeom>
        </p:spPr>
        <p:txBody>
          <a:bodyPr>
            <a:spAutoFit/>
          </a:bodyPr>
          <a:lstStyle/>
          <a:p>
            <a:r>
              <a:rPr lang="en-GB" sz="2100" dirty="0"/>
              <a:t>You will learn about relevant topics which will help you </a:t>
            </a:r>
          </a:p>
          <a:p>
            <a:r>
              <a:rPr lang="en-GB" sz="2100" dirty="0"/>
              <a:t>gain confidence in a </a:t>
            </a:r>
          </a:p>
          <a:p>
            <a:r>
              <a:rPr lang="en-GB" sz="2100" dirty="0"/>
              <a:t>different language</a:t>
            </a:r>
          </a:p>
        </p:txBody>
      </p:sp>
      <p:pic>
        <p:nvPicPr>
          <p:cNvPr id="18" name="Picture 17">
            <a:extLst>
              <a:ext uri="{FF2B5EF4-FFF2-40B4-BE49-F238E27FC236}">
                <a16:creationId xmlns:a16="http://schemas.microsoft.com/office/drawing/2014/main" id="{DA8C26A6-33A1-4AC1-A29B-C51E7C27E9A8}"/>
              </a:ext>
            </a:extLst>
          </p:cNvPr>
          <p:cNvPicPr>
            <a:picLocks noChangeAspect="1"/>
          </p:cNvPicPr>
          <p:nvPr/>
        </p:nvPicPr>
        <p:blipFill>
          <a:blip r:embed="rId4"/>
          <a:stretch>
            <a:fillRect/>
          </a:stretch>
        </p:blipFill>
        <p:spPr>
          <a:xfrm>
            <a:off x="3168311" y="1858264"/>
            <a:ext cx="2921326" cy="2116280"/>
          </a:xfrm>
          <a:prstGeom prst="rect">
            <a:avLst/>
          </a:prstGeom>
        </p:spPr>
      </p:pic>
    </p:spTree>
    <p:extLst>
      <p:ext uri="{BB962C8B-B14F-4D97-AF65-F5344CB8AC3E}">
        <p14:creationId xmlns:p14="http://schemas.microsoft.com/office/powerpoint/2010/main" val="954414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Science</a:t>
            </a:r>
          </a:p>
        </p:txBody>
      </p:sp>
      <p:sp>
        <p:nvSpPr>
          <p:cNvPr id="7" name="Content Placeholder 6"/>
          <p:cNvSpPr>
            <a:spLocks noGrp="1"/>
          </p:cNvSpPr>
          <p:nvPr>
            <p:ph idx="1"/>
          </p:nvPr>
        </p:nvSpPr>
        <p:spPr/>
        <p:txBody>
          <a:bodyPr>
            <a:normAutofit lnSpcReduction="10000"/>
          </a:bodyPr>
          <a:lstStyle/>
          <a:p>
            <a:pPr marL="0" indent="0">
              <a:buNone/>
            </a:pPr>
            <a:endParaRPr lang="en-GB" dirty="0"/>
          </a:p>
          <a:p>
            <a:pPr marL="0" indent="0">
              <a:buNone/>
            </a:pPr>
            <a:r>
              <a:rPr lang="en-GB" dirty="0"/>
              <a:t>You are choosing (at least) one of the following subjects:</a:t>
            </a:r>
          </a:p>
          <a:p>
            <a:pPr marL="0" indent="0">
              <a:buNone/>
            </a:pPr>
            <a:endParaRPr lang="en-GB" dirty="0"/>
          </a:p>
          <a:p>
            <a:pPr marL="0" indent="0">
              <a:buNone/>
            </a:pPr>
            <a:r>
              <a:rPr lang="en-GB" dirty="0"/>
              <a:t>  	- Biology </a:t>
            </a:r>
          </a:p>
          <a:p>
            <a:pPr marL="0" indent="0">
              <a:buNone/>
            </a:pPr>
            <a:r>
              <a:rPr lang="en-GB" dirty="0"/>
              <a:t>	- Chemistry</a:t>
            </a:r>
          </a:p>
          <a:p>
            <a:pPr marL="0" indent="0">
              <a:buNone/>
            </a:pPr>
            <a:r>
              <a:rPr lang="en-GB" dirty="0"/>
              <a:t>	- Physics</a:t>
            </a:r>
          </a:p>
          <a:p>
            <a:pPr marL="0" indent="0">
              <a:buNone/>
            </a:pPr>
            <a:r>
              <a:rPr lang="en-GB" dirty="0"/>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4" y="5189375"/>
            <a:ext cx="1362023" cy="15121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12882"/>
            <a:ext cx="1362023" cy="1512168"/>
          </a:xfrm>
          <a:prstGeom prst="rect">
            <a:avLst/>
          </a:prstGeom>
        </p:spPr>
      </p:pic>
    </p:spTree>
    <p:extLst>
      <p:ext uri="{BB962C8B-B14F-4D97-AF65-F5344CB8AC3E}">
        <p14:creationId xmlns:p14="http://schemas.microsoft.com/office/powerpoint/2010/main" val="906127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Biology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328" y="5156920"/>
            <a:ext cx="1362023" cy="15121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88913"/>
            <a:ext cx="1362023" cy="1512168"/>
          </a:xfrm>
          <a:prstGeom prst="rect">
            <a:avLst/>
          </a:prstGeom>
        </p:spPr>
      </p:pic>
      <p:sp>
        <p:nvSpPr>
          <p:cNvPr id="3" name="Content Placeholder 2">
            <a:extLst>
              <a:ext uri="{FF2B5EF4-FFF2-40B4-BE49-F238E27FC236}">
                <a16:creationId xmlns:a16="http://schemas.microsoft.com/office/drawing/2014/main" id="{612EA404-ADAB-4737-8877-CA30B82ECAC7}"/>
              </a:ext>
            </a:extLst>
          </p:cNvPr>
          <p:cNvSpPr>
            <a:spLocks noGrp="1"/>
          </p:cNvSpPr>
          <p:nvPr>
            <p:ph idx="1"/>
          </p:nvPr>
        </p:nvSpPr>
        <p:spPr>
          <a:xfrm>
            <a:off x="179512" y="1600200"/>
            <a:ext cx="8928992" cy="4525963"/>
          </a:xfrm>
        </p:spPr>
        <p:txBody>
          <a:bodyPr/>
          <a:lstStyle/>
          <a:p>
            <a:pPr marL="0" indent="0">
              <a:buNone/>
            </a:pPr>
            <a:r>
              <a:rPr lang="en-GB" dirty="0"/>
              <a:t>You will get to study a huge range of topics including:</a:t>
            </a:r>
          </a:p>
          <a:p>
            <a:endParaRPr lang="en-GB" dirty="0"/>
          </a:p>
        </p:txBody>
      </p:sp>
      <p:pic>
        <p:nvPicPr>
          <p:cNvPr id="10" name="Picture 9" descr="\\gs243svr001\Teachers\DB4993B\My Pictures\bio.jpg">
            <a:extLst>
              <a:ext uri="{FF2B5EF4-FFF2-40B4-BE49-F238E27FC236}">
                <a16:creationId xmlns:a16="http://schemas.microsoft.com/office/drawing/2014/main" id="{B9DA2CA6-CAF6-401C-B3A2-6404BF8094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1818" y="2806354"/>
            <a:ext cx="3095625" cy="282641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
            <a:extLst>
              <a:ext uri="{FF2B5EF4-FFF2-40B4-BE49-F238E27FC236}">
                <a16:creationId xmlns:a16="http://schemas.microsoft.com/office/drawing/2014/main" id="{ACFEC50A-C5F8-4B04-8B38-D88ED0E2FDC0}"/>
              </a:ext>
            </a:extLst>
          </p:cNvPr>
          <p:cNvSpPr txBox="1"/>
          <p:nvPr/>
        </p:nvSpPr>
        <p:spPr>
          <a:xfrm>
            <a:off x="21577" y="2572545"/>
            <a:ext cx="2571816"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rgbClr val="FF0000"/>
                </a:solidFill>
                <a:latin typeface="Comic Sans MS" panose="030F0702030302020204" pitchFamily="66" charset="0"/>
              </a:rPr>
              <a:t>health technologies</a:t>
            </a:r>
          </a:p>
        </p:txBody>
      </p:sp>
      <p:sp>
        <p:nvSpPr>
          <p:cNvPr id="12" name="TextBox 8">
            <a:extLst>
              <a:ext uri="{FF2B5EF4-FFF2-40B4-BE49-F238E27FC236}">
                <a16:creationId xmlns:a16="http://schemas.microsoft.com/office/drawing/2014/main" id="{49969614-0D4A-492D-9242-E5FC96EDFC2D}"/>
              </a:ext>
            </a:extLst>
          </p:cNvPr>
          <p:cNvSpPr txBox="1"/>
          <p:nvPr/>
        </p:nvSpPr>
        <p:spPr>
          <a:xfrm>
            <a:off x="4262392" y="2210105"/>
            <a:ext cx="394131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rgbClr val="FF0000"/>
                </a:solidFill>
                <a:latin typeface="Comic Sans MS" panose="030F0702030302020204" pitchFamily="66" charset="0"/>
              </a:rPr>
              <a:t>food production</a:t>
            </a:r>
          </a:p>
        </p:txBody>
      </p:sp>
      <p:sp>
        <p:nvSpPr>
          <p:cNvPr id="13" name="TextBox 11">
            <a:extLst>
              <a:ext uri="{FF2B5EF4-FFF2-40B4-BE49-F238E27FC236}">
                <a16:creationId xmlns:a16="http://schemas.microsoft.com/office/drawing/2014/main" id="{6EE8F7A7-6C02-4FB0-A0BE-3E2037899C3B}"/>
              </a:ext>
            </a:extLst>
          </p:cNvPr>
          <p:cNvSpPr txBox="1"/>
          <p:nvPr/>
        </p:nvSpPr>
        <p:spPr>
          <a:xfrm>
            <a:off x="2030145" y="2210106"/>
            <a:ext cx="2104272"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latin typeface="Comic Sans MS" panose="030F0702030302020204" pitchFamily="66" charset="0"/>
              </a:rPr>
              <a:t>evolution</a:t>
            </a:r>
          </a:p>
        </p:txBody>
      </p:sp>
      <p:sp>
        <p:nvSpPr>
          <p:cNvPr id="14" name="TextBox 12">
            <a:extLst>
              <a:ext uri="{FF2B5EF4-FFF2-40B4-BE49-F238E27FC236}">
                <a16:creationId xmlns:a16="http://schemas.microsoft.com/office/drawing/2014/main" id="{F31C05AF-6FD9-471C-B967-9864EEEFD99F}"/>
              </a:ext>
            </a:extLst>
          </p:cNvPr>
          <p:cNvSpPr txBox="1"/>
          <p:nvPr/>
        </p:nvSpPr>
        <p:spPr>
          <a:xfrm>
            <a:off x="21577" y="5495516"/>
            <a:ext cx="252866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rgbClr val="FF0000"/>
                </a:solidFill>
                <a:latin typeface="Comic Sans MS" panose="030F0702030302020204" pitchFamily="66" charset="0"/>
              </a:rPr>
              <a:t>the brain</a:t>
            </a:r>
          </a:p>
        </p:txBody>
      </p:sp>
      <p:sp>
        <p:nvSpPr>
          <p:cNvPr id="15" name="TextBox 13">
            <a:extLst>
              <a:ext uri="{FF2B5EF4-FFF2-40B4-BE49-F238E27FC236}">
                <a16:creationId xmlns:a16="http://schemas.microsoft.com/office/drawing/2014/main" id="{08A4AEE0-F963-429E-AAEB-EB78DB1E7897}"/>
              </a:ext>
            </a:extLst>
          </p:cNvPr>
          <p:cNvSpPr txBox="1"/>
          <p:nvPr/>
        </p:nvSpPr>
        <p:spPr>
          <a:xfrm>
            <a:off x="187859" y="3712030"/>
            <a:ext cx="1584176"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latin typeface="Comic Sans MS" panose="030F0702030302020204" pitchFamily="66" charset="0"/>
              </a:rPr>
              <a:t>the human body</a:t>
            </a:r>
          </a:p>
        </p:txBody>
      </p:sp>
      <p:sp>
        <p:nvSpPr>
          <p:cNvPr id="16" name="TextBox 14">
            <a:extLst>
              <a:ext uri="{FF2B5EF4-FFF2-40B4-BE49-F238E27FC236}">
                <a16:creationId xmlns:a16="http://schemas.microsoft.com/office/drawing/2014/main" id="{3248F91E-A97E-40E0-96FB-A072EB36263F}"/>
              </a:ext>
            </a:extLst>
          </p:cNvPr>
          <p:cNvSpPr txBox="1"/>
          <p:nvPr/>
        </p:nvSpPr>
        <p:spPr>
          <a:xfrm>
            <a:off x="1390457" y="5982379"/>
            <a:ext cx="315917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latin typeface="Comic Sans MS" panose="030F0702030302020204" pitchFamily="66" charset="0"/>
              </a:rPr>
              <a:t>photosynthesis</a:t>
            </a:r>
          </a:p>
        </p:txBody>
      </p:sp>
      <p:sp>
        <p:nvSpPr>
          <p:cNvPr id="17" name="TextBox 15">
            <a:extLst>
              <a:ext uri="{FF2B5EF4-FFF2-40B4-BE49-F238E27FC236}">
                <a16:creationId xmlns:a16="http://schemas.microsoft.com/office/drawing/2014/main" id="{82F6C957-0452-4D59-8765-6775B5670963}"/>
              </a:ext>
            </a:extLst>
          </p:cNvPr>
          <p:cNvSpPr txBox="1"/>
          <p:nvPr/>
        </p:nvSpPr>
        <p:spPr>
          <a:xfrm>
            <a:off x="4549631" y="5736158"/>
            <a:ext cx="2521074"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rgbClr val="FF0000"/>
                </a:solidFill>
                <a:latin typeface="Comic Sans MS" panose="030F0702030302020204" pitchFamily="66" charset="0"/>
              </a:rPr>
              <a:t>genetic engineering</a:t>
            </a:r>
          </a:p>
        </p:txBody>
      </p:sp>
      <p:sp>
        <p:nvSpPr>
          <p:cNvPr id="18" name="TextBox 16">
            <a:extLst>
              <a:ext uri="{FF2B5EF4-FFF2-40B4-BE49-F238E27FC236}">
                <a16:creationId xmlns:a16="http://schemas.microsoft.com/office/drawing/2014/main" id="{AF541A64-A43B-4759-B2E1-51D8B75B255C}"/>
              </a:ext>
            </a:extLst>
          </p:cNvPr>
          <p:cNvSpPr txBox="1"/>
          <p:nvPr/>
        </p:nvSpPr>
        <p:spPr>
          <a:xfrm>
            <a:off x="6145917" y="4475328"/>
            <a:ext cx="2976507"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latin typeface="Comic Sans MS" panose="030F0702030302020204" pitchFamily="66" charset="0"/>
              </a:rPr>
              <a:t>biotechnology</a:t>
            </a:r>
          </a:p>
        </p:txBody>
      </p:sp>
      <p:sp>
        <p:nvSpPr>
          <p:cNvPr id="19" name="TextBox 17">
            <a:extLst>
              <a:ext uri="{FF2B5EF4-FFF2-40B4-BE49-F238E27FC236}">
                <a16:creationId xmlns:a16="http://schemas.microsoft.com/office/drawing/2014/main" id="{826C7AFA-FB3C-44FF-B4A2-1F46C1ABA1A7}"/>
              </a:ext>
            </a:extLst>
          </p:cNvPr>
          <p:cNvSpPr txBox="1"/>
          <p:nvPr/>
        </p:nvSpPr>
        <p:spPr>
          <a:xfrm>
            <a:off x="6922413" y="2959767"/>
            <a:ext cx="2057789"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latin typeface="Comic Sans MS" panose="030F0702030302020204" pitchFamily="66" charset="0"/>
              </a:rPr>
              <a:t>enzymes</a:t>
            </a:r>
          </a:p>
        </p:txBody>
      </p:sp>
      <p:sp>
        <p:nvSpPr>
          <p:cNvPr id="20" name="TextBox 18">
            <a:extLst>
              <a:ext uri="{FF2B5EF4-FFF2-40B4-BE49-F238E27FC236}">
                <a16:creationId xmlns:a16="http://schemas.microsoft.com/office/drawing/2014/main" id="{2649A407-2019-4096-A199-311A3B20380A}"/>
              </a:ext>
            </a:extLst>
          </p:cNvPr>
          <p:cNvSpPr txBox="1"/>
          <p:nvPr/>
        </p:nvSpPr>
        <p:spPr>
          <a:xfrm>
            <a:off x="6605275" y="3719913"/>
            <a:ext cx="2057789"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rgbClr val="FF0000"/>
                </a:solidFill>
                <a:latin typeface="Comic Sans MS" panose="030F0702030302020204" pitchFamily="66" charset="0"/>
              </a:rPr>
              <a:t>cells</a:t>
            </a:r>
          </a:p>
        </p:txBody>
      </p:sp>
    </p:spTree>
    <p:extLst>
      <p:ext uri="{BB962C8B-B14F-4D97-AF65-F5344CB8AC3E}">
        <p14:creationId xmlns:p14="http://schemas.microsoft.com/office/powerpoint/2010/main" val="406880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584743" y="620688"/>
            <a:ext cx="8229600" cy="1143000"/>
          </a:xfrm>
        </p:spPr>
        <p:txBody>
          <a:bodyPr/>
          <a:lstStyle/>
          <a:p>
            <a:r>
              <a:rPr lang="en-GB" dirty="0"/>
              <a:t>       </a:t>
            </a:r>
            <a:r>
              <a:rPr lang="en-GB" b="1" dirty="0"/>
              <a:t>S2 Personalisation and Choice</a:t>
            </a:r>
          </a:p>
        </p:txBody>
      </p:sp>
      <p:sp>
        <p:nvSpPr>
          <p:cNvPr id="7" name="Content Placeholder 6"/>
          <p:cNvSpPr>
            <a:spLocks noGrp="1"/>
          </p:cNvSpPr>
          <p:nvPr>
            <p:ph idx="1"/>
          </p:nvPr>
        </p:nvSpPr>
        <p:spPr>
          <a:xfrm>
            <a:off x="456406" y="1916832"/>
            <a:ext cx="8229600" cy="4525963"/>
          </a:xfrm>
        </p:spPr>
        <p:txBody>
          <a:bodyPr>
            <a:normAutofit fontScale="85000" lnSpcReduction="20000"/>
          </a:bodyPr>
          <a:lstStyle/>
          <a:p>
            <a:pPr marL="0" indent="0" algn="ctr">
              <a:buNone/>
            </a:pPr>
            <a:r>
              <a:rPr lang="en-GB" dirty="0"/>
              <a:t>Next year you will have the opportunity to personalise your curriculum in certain areas.</a:t>
            </a:r>
          </a:p>
          <a:p>
            <a:endParaRPr lang="en-GB" dirty="0"/>
          </a:p>
          <a:p>
            <a:pPr marL="0" indent="0">
              <a:buNone/>
            </a:pPr>
            <a:r>
              <a:rPr lang="en-GB" dirty="0"/>
              <a:t>In S3, all pupils will continue studies in the following subjects:</a:t>
            </a:r>
          </a:p>
          <a:p>
            <a:r>
              <a:rPr lang="en-GB" dirty="0"/>
              <a:t>English</a:t>
            </a:r>
          </a:p>
          <a:p>
            <a:r>
              <a:rPr lang="en-GB" dirty="0"/>
              <a:t>Maths</a:t>
            </a:r>
          </a:p>
          <a:p>
            <a:r>
              <a:rPr lang="en-GB" dirty="0"/>
              <a:t>Health and Wellbeing</a:t>
            </a:r>
          </a:p>
          <a:p>
            <a:pPr lvl="1"/>
            <a:r>
              <a:rPr lang="en-GB" dirty="0"/>
              <a:t>PE</a:t>
            </a:r>
          </a:p>
          <a:p>
            <a:pPr lvl="1"/>
            <a:r>
              <a:rPr lang="en-GB"/>
              <a:t>RME</a:t>
            </a:r>
            <a:endParaRPr lang="en-GB" dirty="0"/>
          </a:p>
          <a:p>
            <a:pPr lvl="1"/>
            <a:r>
              <a:rPr lang="en-GB" dirty="0"/>
              <a:t>PSE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5086822"/>
            <a:ext cx="1362023" cy="15121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6632"/>
            <a:ext cx="1362023" cy="1512168"/>
          </a:xfrm>
          <a:prstGeom prst="rect">
            <a:avLst/>
          </a:prstGeom>
        </p:spPr>
      </p:pic>
    </p:spTree>
    <p:extLst>
      <p:ext uri="{BB962C8B-B14F-4D97-AF65-F5344CB8AC3E}">
        <p14:creationId xmlns:p14="http://schemas.microsoft.com/office/powerpoint/2010/main" val="1819443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Chemistry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4" y="5176799"/>
            <a:ext cx="1362023" cy="15121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16632"/>
            <a:ext cx="1362023" cy="1512168"/>
          </a:xfrm>
          <a:prstGeom prst="rect">
            <a:avLst/>
          </a:prstGeom>
        </p:spPr>
      </p:pic>
      <p:sp>
        <p:nvSpPr>
          <p:cNvPr id="8" name="Content Placeholder 1">
            <a:extLst>
              <a:ext uri="{FF2B5EF4-FFF2-40B4-BE49-F238E27FC236}">
                <a16:creationId xmlns:a16="http://schemas.microsoft.com/office/drawing/2014/main" id="{BF5D84D6-E4A4-403B-A91F-08F0403BD14C}"/>
              </a:ext>
            </a:extLst>
          </p:cNvPr>
          <p:cNvSpPr>
            <a:spLocks noGrp="1"/>
          </p:cNvSpPr>
          <p:nvPr/>
        </p:nvSpPr>
        <p:spPr>
          <a:xfrm>
            <a:off x="-33447" y="1671916"/>
            <a:ext cx="8579296" cy="8206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dirty="0"/>
              <a:t>You will get the opportunity to find out:</a:t>
            </a:r>
          </a:p>
        </p:txBody>
      </p:sp>
      <p:pic>
        <p:nvPicPr>
          <p:cNvPr id="10" name="Picture 9">
            <a:extLst>
              <a:ext uri="{FF2B5EF4-FFF2-40B4-BE49-F238E27FC236}">
                <a16:creationId xmlns:a16="http://schemas.microsoft.com/office/drawing/2014/main" id="{05989A94-5228-4404-BF14-B8236E5E0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0889" y="2576789"/>
            <a:ext cx="2466975" cy="2220069"/>
          </a:xfrm>
          <a:prstGeom prst="rect">
            <a:avLst/>
          </a:prstGeom>
        </p:spPr>
      </p:pic>
      <p:sp>
        <p:nvSpPr>
          <p:cNvPr id="11" name="TextBox 7">
            <a:extLst>
              <a:ext uri="{FF2B5EF4-FFF2-40B4-BE49-F238E27FC236}">
                <a16:creationId xmlns:a16="http://schemas.microsoft.com/office/drawing/2014/main" id="{D033664B-BFB1-48B3-971E-DCF6DDE952F5}"/>
              </a:ext>
            </a:extLst>
          </p:cNvPr>
          <p:cNvSpPr txBox="1"/>
          <p:nvPr/>
        </p:nvSpPr>
        <p:spPr>
          <a:xfrm>
            <a:off x="470609" y="2276579"/>
            <a:ext cx="2090854"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latin typeface="Comic Sans MS" panose="030F0702030302020204" pitchFamily="66" charset="0"/>
              </a:rPr>
              <a:t>Atomic structure </a:t>
            </a:r>
          </a:p>
        </p:txBody>
      </p:sp>
      <p:sp>
        <p:nvSpPr>
          <p:cNvPr id="12" name="TextBox 9">
            <a:extLst>
              <a:ext uri="{FF2B5EF4-FFF2-40B4-BE49-F238E27FC236}">
                <a16:creationId xmlns:a16="http://schemas.microsoft.com/office/drawing/2014/main" id="{E5090047-2248-4FDF-A504-DEA50FBBAC10}"/>
              </a:ext>
            </a:extLst>
          </p:cNvPr>
          <p:cNvSpPr txBox="1"/>
          <p:nvPr/>
        </p:nvSpPr>
        <p:spPr>
          <a:xfrm>
            <a:off x="470848" y="3686823"/>
            <a:ext cx="2090854"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rgbClr val="FF0000"/>
                </a:solidFill>
                <a:latin typeface="Comic Sans MS" panose="030F0702030302020204" pitchFamily="66" charset="0"/>
              </a:rPr>
              <a:t>Chemical</a:t>
            </a:r>
            <a:r>
              <a:rPr lang="en-GB" sz="3200" b="1" dirty="0">
                <a:latin typeface="Comic Sans MS" panose="030F0702030302020204" pitchFamily="66" charset="0"/>
              </a:rPr>
              <a:t> </a:t>
            </a:r>
            <a:r>
              <a:rPr lang="en-GB" sz="3200" b="1" dirty="0">
                <a:solidFill>
                  <a:srgbClr val="FF0000"/>
                </a:solidFill>
                <a:latin typeface="Comic Sans MS" panose="030F0702030302020204" pitchFamily="66" charset="0"/>
              </a:rPr>
              <a:t>reactions</a:t>
            </a:r>
          </a:p>
        </p:txBody>
      </p:sp>
      <p:sp>
        <p:nvSpPr>
          <p:cNvPr id="13" name="TextBox 10">
            <a:extLst>
              <a:ext uri="{FF2B5EF4-FFF2-40B4-BE49-F238E27FC236}">
                <a16:creationId xmlns:a16="http://schemas.microsoft.com/office/drawing/2014/main" id="{921C2B47-5597-4E70-AA2E-6DA3C4748A96}"/>
              </a:ext>
            </a:extLst>
          </p:cNvPr>
          <p:cNvSpPr txBox="1"/>
          <p:nvPr/>
        </p:nvSpPr>
        <p:spPr>
          <a:xfrm>
            <a:off x="1328576" y="5171708"/>
            <a:ext cx="2090854"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latin typeface="Comic Sans MS" panose="030F0702030302020204" pitchFamily="66" charset="0"/>
              </a:rPr>
              <a:t>The periodic table</a:t>
            </a:r>
          </a:p>
        </p:txBody>
      </p:sp>
      <p:sp>
        <p:nvSpPr>
          <p:cNvPr id="14" name="TextBox 11">
            <a:extLst>
              <a:ext uri="{FF2B5EF4-FFF2-40B4-BE49-F238E27FC236}">
                <a16:creationId xmlns:a16="http://schemas.microsoft.com/office/drawing/2014/main" id="{1AD8A79B-2D16-430A-8396-2EDF2CFC983A}"/>
              </a:ext>
            </a:extLst>
          </p:cNvPr>
          <p:cNvSpPr txBox="1"/>
          <p:nvPr/>
        </p:nvSpPr>
        <p:spPr>
          <a:xfrm>
            <a:off x="3854985" y="5417929"/>
            <a:ext cx="2090854"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rgbClr val="FF0000"/>
                </a:solidFill>
                <a:latin typeface="Comic Sans MS" panose="030F0702030302020204" pitchFamily="66" charset="0"/>
              </a:rPr>
              <a:t>Chemical bonding</a:t>
            </a:r>
          </a:p>
        </p:txBody>
      </p:sp>
      <p:sp>
        <p:nvSpPr>
          <p:cNvPr id="15" name="TextBox 12">
            <a:extLst>
              <a:ext uri="{FF2B5EF4-FFF2-40B4-BE49-F238E27FC236}">
                <a16:creationId xmlns:a16="http://schemas.microsoft.com/office/drawing/2014/main" id="{EE130565-CE1A-4A0D-BD84-D6434DB3A67D}"/>
              </a:ext>
            </a:extLst>
          </p:cNvPr>
          <p:cNvSpPr txBox="1"/>
          <p:nvPr/>
        </p:nvSpPr>
        <p:spPr>
          <a:xfrm>
            <a:off x="6231249" y="2186275"/>
            <a:ext cx="2946199" cy="32316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rgbClr val="FF0000"/>
                </a:solidFill>
                <a:latin typeface="Comic Sans MS" panose="030F0702030302020204" pitchFamily="66" charset="0"/>
              </a:rPr>
              <a:t>Chemistry’s role in</a:t>
            </a:r>
            <a:r>
              <a:rPr lang="en-GB" sz="3200" b="1" dirty="0">
                <a:latin typeface="Comic Sans MS" panose="030F0702030302020204" pitchFamily="66" charset="0"/>
              </a:rPr>
              <a:t>:</a:t>
            </a:r>
          </a:p>
          <a:p>
            <a:r>
              <a:rPr lang="en-GB" sz="2800" b="1" dirty="0">
                <a:latin typeface="Comic Sans MS" panose="030F0702030302020204" pitchFamily="66" charset="0"/>
              </a:rPr>
              <a:t>Medicine</a:t>
            </a:r>
          </a:p>
          <a:p>
            <a:r>
              <a:rPr lang="en-GB" sz="2800" b="1" dirty="0">
                <a:solidFill>
                  <a:srgbClr val="FF0000"/>
                </a:solidFill>
                <a:latin typeface="Comic Sans MS" panose="030F0702030302020204" pitchFamily="66" charset="0"/>
              </a:rPr>
              <a:t>Energy</a:t>
            </a:r>
          </a:p>
          <a:p>
            <a:r>
              <a:rPr lang="en-GB" sz="2800" b="1" dirty="0">
                <a:latin typeface="Comic Sans MS" panose="030F0702030302020204" pitchFamily="66" charset="0"/>
              </a:rPr>
              <a:t>Industry</a:t>
            </a:r>
          </a:p>
          <a:p>
            <a:r>
              <a:rPr lang="en-GB" sz="2800" b="1" dirty="0">
                <a:solidFill>
                  <a:srgbClr val="FF0000"/>
                </a:solidFill>
                <a:latin typeface="Comic Sans MS" panose="030F0702030302020204" pitchFamily="66" charset="0"/>
              </a:rPr>
              <a:t>Environmental issues</a:t>
            </a:r>
          </a:p>
        </p:txBody>
      </p:sp>
    </p:spTree>
    <p:extLst>
      <p:ext uri="{BB962C8B-B14F-4D97-AF65-F5344CB8AC3E}">
        <p14:creationId xmlns:p14="http://schemas.microsoft.com/office/powerpoint/2010/main" val="2684036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Physics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5156920"/>
            <a:ext cx="1362023" cy="15121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22785"/>
            <a:ext cx="1362023" cy="151216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4247" y="159771"/>
            <a:ext cx="1553169" cy="1553169"/>
          </a:xfrm>
          <a:prstGeom prst="rect">
            <a:avLst/>
          </a:prstGeom>
        </p:spPr>
      </p:pic>
      <p:sp>
        <p:nvSpPr>
          <p:cNvPr id="9" name="Content Placeholder 6">
            <a:extLst>
              <a:ext uri="{FF2B5EF4-FFF2-40B4-BE49-F238E27FC236}">
                <a16:creationId xmlns:a16="http://schemas.microsoft.com/office/drawing/2014/main" id="{408465C9-05C1-427C-9299-4CF3635C759D}"/>
              </a:ext>
            </a:extLst>
          </p:cNvPr>
          <p:cNvSpPr>
            <a:spLocks noGrp="1"/>
          </p:cNvSpPr>
          <p:nvPr/>
        </p:nvSpPr>
        <p:spPr>
          <a:xfrm>
            <a:off x="53752" y="1571726"/>
            <a:ext cx="8629912"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dirty="0"/>
              <a:t>You will be involved in a variety of activities which show you how Physics applies to real life.</a:t>
            </a:r>
          </a:p>
        </p:txBody>
      </p:sp>
      <p:pic>
        <p:nvPicPr>
          <p:cNvPr id="10" name="Picture 9" descr="\\gs243svr001\Teachers\DB4993B\My Pictures\untitled.png">
            <a:extLst>
              <a:ext uri="{FF2B5EF4-FFF2-40B4-BE49-F238E27FC236}">
                <a16:creationId xmlns:a16="http://schemas.microsoft.com/office/drawing/2014/main" id="{FBAD279C-FF20-4A28-8F17-E6356D8143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0389" y="2894708"/>
            <a:ext cx="3414129" cy="24555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9">
            <a:extLst>
              <a:ext uri="{FF2B5EF4-FFF2-40B4-BE49-F238E27FC236}">
                <a16:creationId xmlns:a16="http://schemas.microsoft.com/office/drawing/2014/main" id="{FE13A709-2EA6-45A1-AF73-09AF00EDA01D}"/>
              </a:ext>
            </a:extLst>
          </p:cNvPr>
          <p:cNvSpPr txBox="1"/>
          <p:nvPr/>
        </p:nvSpPr>
        <p:spPr>
          <a:xfrm>
            <a:off x="70294" y="4273008"/>
            <a:ext cx="2090854"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latin typeface="Comic Sans MS" panose="030F0702030302020204" pitchFamily="66" charset="0"/>
              </a:rPr>
              <a:t>Nuclear power</a:t>
            </a:r>
          </a:p>
        </p:txBody>
      </p:sp>
      <p:sp>
        <p:nvSpPr>
          <p:cNvPr id="12" name="TextBox 10">
            <a:extLst>
              <a:ext uri="{FF2B5EF4-FFF2-40B4-BE49-F238E27FC236}">
                <a16:creationId xmlns:a16="http://schemas.microsoft.com/office/drawing/2014/main" id="{3512BFA9-EC08-4FD3-AE4F-F47AC998058C}"/>
              </a:ext>
            </a:extLst>
          </p:cNvPr>
          <p:cNvSpPr txBox="1"/>
          <p:nvPr/>
        </p:nvSpPr>
        <p:spPr>
          <a:xfrm>
            <a:off x="719535" y="5437208"/>
            <a:ext cx="209085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rgbClr val="FF0000"/>
                </a:solidFill>
                <a:latin typeface="Comic Sans MS" panose="030F0702030302020204" pitchFamily="66" charset="0"/>
              </a:rPr>
              <a:t>Light</a:t>
            </a:r>
          </a:p>
        </p:txBody>
      </p:sp>
      <p:sp>
        <p:nvSpPr>
          <p:cNvPr id="13" name="TextBox 11">
            <a:extLst>
              <a:ext uri="{FF2B5EF4-FFF2-40B4-BE49-F238E27FC236}">
                <a16:creationId xmlns:a16="http://schemas.microsoft.com/office/drawing/2014/main" id="{E5A281F2-4AFD-4E85-935E-D34E10EEEDE3}"/>
              </a:ext>
            </a:extLst>
          </p:cNvPr>
          <p:cNvSpPr txBox="1"/>
          <p:nvPr/>
        </p:nvSpPr>
        <p:spPr>
          <a:xfrm>
            <a:off x="1764962" y="6050091"/>
            <a:ext cx="209085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latin typeface="Comic Sans MS" panose="030F0702030302020204" pitchFamily="66" charset="0"/>
              </a:rPr>
              <a:t>Sound </a:t>
            </a:r>
          </a:p>
        </p:txBody>
      </p:sp>
      <p:sp>
        <p:nvSpPr>
          <p:cNvPr id="14" name="TextBox 12">
            <a:extLst>
              <a:ext uri="{FF2B5EF4-FFF2-40B4-BE49-F238E27FC236}">
                <a16:creationId xmlns:a16="http://schemas.microsoft.com/office/drawing/2014/main" id="{2C0F88A3-252B-4682-B9DA-C70C8C56D694}"/>
              </a:ext>
            </a:extLst>
          </p:cNvPr>
          <p:cNvSpPr txBox="1"/>
          <p:nvPr/>
        </p:nvSpPr>
        <p:spPr>
          <a:xfrm>
            <a:off x="4374232" y="5592142"/>
            <a:ext cx="2952328"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rgbClr val="FF0000"/>
                </a:solidFill>
                <a:latin typeface="Comic Sans MS" panose="030F0702030302020204" pitchFamily="66" charset="0"/>
              </a:rPr>
              <a:t>Speed</a:t>
            </a:r>
            <a:r>
              <a:rPr lang="en-GB" sz="3200" b="1" dirty="0">
                <a:latin typeface="Comic Sans MS" panose="030F0702030302020204" pitchFamily="66" charset="0"/>
              </a:rPr>
              <a:t> &amp; acceleration</a:t>
            </a:r>
          </a:p>
        </p:txBody>
      </p:sp>
      <p:sp>
        <p:nvSpPr>
          <p:cNvPr id="15" name="TextBox 13">
            <a:extLst>
              <a:ext uri="{FF2B5EF4-FFF2-40B4-BE49-F238E27FC236}">
                <a16:creationId xmlns:a16="http://schemas.microsoft.com/office/drawing/2014/main" id="{23A74DA1-C04A-43E5-92C2-15B837E01D0C}"/>
              </a:ext>
            </a:extLst>
          </p:cNvPr>
          <p:cNvSpPr txBox="1"/>
          <p:nvPr/>
        </p:nvSpPr>
        <p:spPr>
          <a:xfrm>
            <a:off x="6390456" y="4543671"/>
            <a:ext cx="2293208"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latin typeface="Comic Sans MS" panose="030F0702030302020204" pitchFamily="66" charset="0"/>
              </a:rPr>
              <a:t>Cosmology</a:t>
            </a:r>
          </a:p>
        </p:txBody>
      </p:sp>
      <p:sp>
        <p:nvSpPr>
          <p:cNvPr id="16" name="TextBox 14">
            <a:extLst>
              <a:ext uri="{FF2B5EF4-FFF2-40B4-BE49-F238E27FC236}">
                <a16:creationId xmlns:a16="http://schemas.microsoft.com/office/drawing/2014/main" id="{83A45A87-9844-47BE-AFAA-A4B75D38B0C2}"/>
              </a:ext>
            </a:extLst>
          </p:cNvPr>
          <p:cNvSpPr txBox="1"/>
          <p:nvPr/>
        </p:nvSpPr>
        <p:spPr>
          <a:xfrm>
            <a:off x="6390456" y="3511117"/>
            <a:ext cx="209085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rgbClr val="FF0000"/>
                </a:solidFill>
                <a:latin typeface="Comic Sans MS" panose="030F0702030302020204" pitchFamily="66" charset="0"/>
              </a:rPr>
              <a:t>Satellites</a:t>
            </a:r>
          </a:p>
        </p:txBody>
      </p:sp>
      <p:sp>
        <p:nvSpPr>
          <p:cNvPr id="17" name="TextBox 15">
            <a:extLst>
              <a:ext uri="{FF2B5EF4-FFF2-40B4-BE49-F238E27FC236}">
                <a16:creationId xmlns:a16="http://schemas.microsoft.com/office/drawing/2014/main" id="{C523D90D-2BE7-4EAA-A3EB-9821A177698D}"/>
              </a:ext>
            </a:extLst>
          </p:cNvPr>
          <p:cNvSpPr txBox="1"/>
          <p:nvPr/>
        </p:nvSpPr>
        <p:spPr>
          <a:xfrm>
            <a:off x="6999394" y="2633955"/>
            <a:ext cx="209085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latin typeface="Comic Sans MS" panose="030F0702030302020204" pitchFamily="66" charset="0"/>
              </a:rPr>
              <a:t>Space</a:t>
            </a:r>
          </a:p>
        </p:txBody>
      </p:sp>
      <p:sp>
        <p:nvSpPr>
          <p:cNvPr id="18" name="TextBox 16">
            <a:extLst>
              <a:ext uri="{FF2B5EF4-FFF2-40B4-BE49-F238E27FC236}">
                <a16:creationId xmlns:a16="http://schemas.microsoft.com/office/drawing/2014/main" id="{D8BB3AD2-FEAA-4C21-96C4-6D5AFF9F0882}"/>
              </a:ext>
            </a:extLst>
          </p:cNvPr>
          <p:cNvSpPr txBox="1"/>
          <p:nvPr/>
        </p:nvSpPr>
        <p:spPr>
          <a:xfrm>
            <a:off x="658760" y="3537692"/>
            <a:ext cx="209085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rgbClr val="FF0000"/>
                </a:solidFill>
                <a:latin typeface="Comic Sans MS" panose="030F0702030302020204" pitchFamily="66" charset="0"/>
              </a:rPr>
              <a:t>Energy</a:t>
            </a:r>
          </a:p>
        </p:txBody>
      </p:sp>
      <p:sp>
        <p:nvSpPr>
          <p:cNvPr id="19" name="TextBox 17">
            <a:extLst>
              <a:ext uri="{FF2B5EF4-FFF2-40B4-BE49-F238E27FC236}">
                <a16:creationId xmlns:a16="http://schemas.microsoft.com/office/drawing/2014/main" id="{D5D623F3-FA3C-4990-8838-08E93530113B}"/>
              </a:ext>
            </a:extLst>
          </p:cNvPr>
          <p:cNvSpPr txBox="1"/>
          <p:nvPr/>
        </p:nvSpPr>
        <p:spPr>
          <a:xfrm>
            <a:off x="70294" y="2680121"/>
            <a:ext cx="2408989"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latin typeface="Comic Sans MS" panose="030F0702030302020204" pitchFamily="66" charset="0"/>
              </a:rPr>
              <a:t>Electricity</a:t>
            </a:r>
          </a:p>
        </p:txBody>
      </p:sp>
    </p:spTree>
    <p:extLst>
      <p:ext uri="{BB962C8B-B14F-4D97-AF65-F5344CB8AC3E}">
        <p14:creationId xmlns:p14="http://schemas.microsoft.com/office/powerpoint/2010/main" val="1523584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Humanities (Social Subjects)</a:t>
            </a:r>
          </a:p>
        </p:txBody>
      </p:sp>
      <p:sp>
        <p:nvSpPr>
          <p:cNvPr id="7" name="Content Placeholder 6"/>
          <p:cNvSpPr>
            <a:spLocks noGrp="1"/>
          </p:cNvSpPr>
          <p:nvPr>
            <p:ph idx="1"/>
          </p:nvPr>
        </p:nvSpPr>
        <p:spPr/>
        <p:txBody>
          <a:bodyPr>
            <a:normAutofit lnSpcReduction="10000"/>
          </a:bodyPr>
          <a:lstStyle/>
          <a:p>
            <a:pPr marL="0" indent="0">
              <a:buNone/>
            </a:pPr>
            <a:r>
              <a:rPr lang="en-GB" dirty="0"/>
              <a:t>You are choosing (at least) one of the following subjects:</a:t>
            </a:r>
          </a:p>
          <a:p>
            <a:r>
              <a:rPr lang="en-GB" dirty="0"/>
              <a:t>Accounting</a:t>
            </a:r>
          </a:p>
          <a:p>
            <a:r>
              <a:rPr lang="en-GB" dirty="0"/>
              <a:t>Business Management</a:t>
            </a:r>
          </a:p>
          <a:p>
            <a:r>
              <a:rPr lang="en-GB" dirty="0"/>
              <a:t>Geography</a:t>
            </a:r>
          </a:p>
          <a:p>
            <a:r>
              <a:rPr lang="en-GB" dirty="0"/>
              <a:t>History</a:t>
            </a:r>
          </a:p>
          <a:p>
            <a:r>
              <a:rPr lang="en-GB" dirty="0"/>
              <a:t>Modern Studies</a:t>
            </a:r>
          </a:p>
          <a:p>
            <a:r>
              <a:rPr lang="en-GB" dirty="0"/>
              <a:t>People and Society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9711" y="5661248"/>
            <a:ext cx="844632" cy="93774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83199"/>
            <a:ext cx="843157" cy="936104"/>
          </a:xfrm>
          <a:prstGeom prst="rect">
            <a:avLst/>
          </a:prstGeom>
        </p:spPr>
      </p:pic>
    </p:spTree>
    <p:extLst>
      <p:ext uri="{BB962C8B-B14F-4D97-AF65-F5344CB8AC3E}">
        <p14:creationId xmlns:p14="http://schemas.microsoft.com/office/powerpoint/2010/main" val="3822533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6103" y="5169837"/>
            <a:ext cx="1362023" cy="151216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Accounting</a:t>
            </a:r>
          </a:p>
        </p:txBody>
      </p:sp>
      <p:sp>
        <p:nvSpPr>
          <p:cNvPr id="7" name="Content Placeholder 6"/>
          <p:cNvSpPr>
            <a:spLocks noGrp="1"/>
          </p:cNvSpPr>
          <p:nvPr>
            <p:ph idx="1"/>
          </p:nvPr>
        </p:nvSpPr>
        <p:spPr>
          <a:xfrm>
            <a:off x="457200" y="1600200"/>
            <a:ext cx="8229600" cy="5154613"/>
          </a:xfrm>
        </p:spPr>
        <p:txBody>
          <a:bodyPr>
            <a:normAutofit fontScale="92500" lnSpcReduction="20000"/>
          </a:bodyPr>
          <a:lstStyle/>
          <a:p>
            <a:pPr marL="0" indent="0" fontAlgn="base">
              <a:buNone/>
            </a:pPr>
            <a:r>
              <a:rPr lang="en-GB" sz="2000" dirty="0"/>
              <a:t>This course is suitable for you if you:</a:t>
            </a:r>
          </a:p>
          <a:p>
            <a:pPr fontAlgn="base"/>
            <a:r>
              <a:rPr lang="en-GB" sz="2000" dirty="0"/>
              <a:t>Enjoy working with numbers</a:t>
            </a:r>
          </a:p>
          <a:p>
            <a:pPr fontAlgn="base"/>
            <a:r>
              <a:rPr lang="en-GB" sz="2000" dirty="0"/>
              <a:t>Are interested in the financial success of businesses – maybe even your own in years to come!</a:t>
            </a:r>
          </a:p>
          <a:p>
            <a:pPr fontAlgn="base"/>
            <a:r>
              <a:rPr lang="en-GB" sz="2000" dirty="0"/>
              <a:t>Want to be your own boss and manage your own business finances</a:t>
            </a:r>
          </a:p>
          <a:p>
            <a:pPr marL="0" indent="0" fontAlgn="base">
              <a:buNone/>
            </a:pPr>
            <a:endParaRPr lang="en-GB" sz="1900" dirty="0"/>
          </a:p>
          <a:p>
            <a:pPr marL="0" indent="0" fontAlgn="base">
              <a:buNone/>
            </a:pPr>
            <a:r>
              <a:rPr lang="en-GB" sz="1900" dirty="0"/>
              <a:t>This course will be suitable for all learners who are interested in a career in:</a:t>
            </a:r>
            <a:r>
              <a:rPr lang="en-GB" sz="1200" dirty="0"/>
              <a:t> </a:t>
            </a:r>
          </a:p>
          <a:p>
            <a:pPr fontAlgn="base"/>
            <a:r>
              <a:rPr lang="en-GB" sz="1900" dirty="0"/>
              <a:t>Business</a:t>
            </a:r>
          </a:p>
          <a:p>
            <a:pPr fontAlgn="base"/>
            <a:r>
              <a:rPr lang="en-GB" sz="1900" dirty="0"/>
              <a:t>Financial Management</a:t>
            </a:r>
          </a:p>
          <a:p>
            <a:pPr fontAlgn="base"/>
            <a:r>
              <a:rPr lang="en-GB" sz="1900" dirty="0"/>
              <a:t>Banking</a:t>
            </a:r>
          </a:p>
          <a:p>
            <a:pPr fontAlgn="base"/>
            <a:r>
              <a:rPr lang="en-GB" sz="1900" dirty="0"/>
              <a:t>Insurance</a:t>
            </a:r>
          </a:p>
          <a:p>
            <a:pPr fontAlgn="base"/>
            <a:r>
              <a:rPr lang="en-GB" sz="1900" dirty="0"/>
              <a:t>Accountancy</a:t>
            </a:r>
          </a:p>
          <a:p>
            <a:pPr marL="0" indent="0" fontAlgn="base">
              <a:buNone/>
            </a:pPr>
            <a:r>
              <a:rPr lang="en-GB" sz="1900" dirty="0"/>
              <a:t> </a:t>
            </a:r>
          </a:p>
          <a:p>
            <a:pPr fontAlgn="base"/>
            <a:endParaRPr lang="en-GB" sz="1200" dirty="0"/>
          </a:p>
          <a:p>
            <a:pPr marL="0" indent="0" fontAlgn="base">
              <a:buNone/>
            </a:pPr>
            <a:r>
              <a:rPr lang="en-GB" sz="1900" dirty="0"/>
              <a:t>The following link will give you an idea of some of the jobs people with </a:t>
            </a:r>
          </a:p>
          <a:p>
            <a:pPr marL="0" indent="0" fontAlgn="base">
              <a:buNone/>
            </a:pPr>
            <a:r>
              <a:rPr lang="en-GB" sz="1900" dirty="0"/>
              <a:t>an accounting background might do:</a:t>
            </a:r>
            <a:endParaRPr lang="en-GB" sz="1200" dirty="0"/>
          </a:p>
          <a:p>
            <a:pPr marL="0" indent="0" fontAlgn="base">
              <a:buNone/>
            </a:pPr>
            <a:r>
              <a:rPr lang="en-GB" sz="1200" dirty="0"/>
              <a:t> </a:t>
            </a:r>
          </a:p>
          <a:p>
            <a:pPr fontAlgn="base"/>
            <a:r>
              <a:rPr lang="en-GB" sz="1500" dirty="0">
                <a:hlinkClick r:id="rId4"/>
              </a:rPr>
              <a:t>https://www.myworldofwork.co.uk/search/sitewide/Accounting?page=1&amp;group=job_profile</a:t>
            </a:r>
            <a:endParaRPr lang="en-GB" sz="1000" dirty="0"/>
          </a:p>
          <a:p>
            <a:pPr marL="0" indent="0" fontAlgn="base">
              <a:buNone/>
            </a:pPr>
            <a:endParaRPr lang="en-GB" sz="2000" dirty="0"/>
          </a:p>
          <a:p>
            <a:pPr marL="0" indent="0">
              <a:buNone/>
            </a:pPr>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56" y="260648"/>
            <a:ext cx="897847" cy="996823"/>
          </a:xfrm>
          <a:prstGeom prst="rect">
            <a:avLst/>
          </a:prstGeom>
        </p:spPr>
      </p:pic>
      <p:pic>
        <p:nvPicPr>
          <p:cNvPr id="3" name="Picture 2">
            <a:extLst>
              <a:ext uri="{FF2B5EF4-FFF2-40B4-BE49-F238E27FC236}">
                <a16:creationId xmlns:a16="http://schemas.microsoft.com/office/drawing/2014/main" id="{662B7222-B193-4393-9179-421038694C9F}"/>
              </a:ext>
            </a:extLst>
          </p:cNvPr>
          <p:cNvPicPr>
            <a:picLocks noChangeAspect="1"/>
          </p:cNvPicPr>
          <p:nvPr/>
        </p:nvPicPr>
        <p:blipFill>
          <a:blip r:embed="rId5"/>
          <a:stretch>
            <a:fillRect/>
          </a:stretch>
        </p:blipFill>
        <p:spPr>
          <a:xfrm>
            <a:off x="6831700" y="3613020"/>
            <a:ext cx="2217089" cy="1040116"/>
          </a:xfrm>
          <a:prstGeom prst="rect">
            <a:avLst/>
          </a:prstGeom>
        </p:spPr>
      </p:pic>
    </p:spTree>
    <p:extLst>
      <p:ext uri="{BB962C8B-B14F-4D97-AF65-F5344CB8AC3E}">
        <p14:creationId xmlns:p14="http://schemas.microsoft.com/office/powerpoint/2010/main" val="3255142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Business Management</a:t>
            </a:r>
          </a:p>
        </p:txBody>
      </p:sp>
      <p:sp>
        <p:nvSpPr>
          <p:cNvPr id="7" name="Content Placeholder 6"/>
          <p:cNvSpPr>
            <a:spLocks noGrp="1"/>
          </p:cNvSpPr>
          <p:nvPr>
            <p:ph idx="1"/>
          </p:nvPr>
        </p:nvSpPr>
        <p:spPr>
          <a:xfrm>
            <a:off x="457200" y="1600200"/>
            <a:ext cx="8229600" cy="5154613"/>
          </a:xfrm>
        </p:spPr>
        <p:txBody>
          <a:bodyPr>
            <a:normAutofit fontScale="77500" lnSpcReduction="20000"/>
          </a:bodyPr>
          <a:lstStyle/>
          <a:p>
            <a:r>
              <a:rPr lang="en-GB" dirty="0"/>
              <a:t>You will learn about the importanc</a:t>
            </a:r>
            <a:r>
              <a:rPr lang="en-GB" b="1" dirty="0"/>
              <a:t>e of business in society. </a:t>
            </a:r>
          </a:p>
          <a:p>
            <a:r>
              <a:rPr lang="en-GB" dirty="0"/>
              <a:t>Studying Business Management will allow you to transfer skills between the classroom and the work place and it will raise your awareness about the importance of entrepreneurial and business skills in society.</a:t>
            </a:r>
          </a:p>
          <a:p>
            <a:r>
              <a:rPr lang="en-GB" dirty="0"/>
              <a:t>Throughout the course you will be working on tasks that help to develop and enhance business skills in:</a:t>
            </a:r>
          </a:p>
          <a:p>
            <a:pPr lvl="1"/>
            <a:r>
              <a:rPr lang="en-GB" dirty="0"/>
              <a:t>Analysis</a:t>
            </a:r>
          </a:p>
          <a:p>
            <a:pPr lvl="1"/>
            <a:r>
              <a:rPr lang="en-GB" dirty="0"/>
              <a:t>Decision making</a:t>
            </a:r>
          </a:p>
          <a:p>
            <a:pPr lvl="1"/>
            <a:r>
              <a:rPr lang="en-GB" dirty="0"/>
              <a:t>Enquiring</a:t>
            </a:r>
          </a:p>
          <a:p>
            <a:pPr lvl="1"/>
            <a:r>
              <a:rPr lang="en-GB" dirty="0"/>
              <a:t>ICT</a:t>
            </a:r>
          </a:p>
          <a:p>
            <a:pPr lvl="1"/>
            <a:r>
              <a:rPr lang="en-GB" dirty="0"/>
              <a:t>Problem solving</a:t>
            </a:r>
          </a:p>
          <a:p>
            <a:pPr lvl="1"/>
            <a:r>
              <a:rPr lang="en-GB" dirty="0"/>
              <a:t>Research (internet based, paper based)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5086822"/>
            <a:ext cx="1362023" cy="15121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756" y="260648"/>
            <a:ext cx="897847" cy="99682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4337" y="4104936"/>
            <a:ext cx="3960440" cy="1152128"/>
          </a:xfrm>
          <a:prstGeom prst="rect">
            <a:avLst/>
          </a:prstGeom>
        </p:spPr>
      </p:pic>
    </p:spTree>
    <p:extLst>
      <p:ext uri="{BB962C8B-B14F-4D97-AF65-F5344CB8AC3E}">
        <p14:creationId xmlns:p14="http://schemas.microsoft.com/office/powerpoint/2010/main" val="572783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Geography</a:t>
            </a:r>
          </a:p>
        </p:txBody>
      </p:sp>
      <p:sp>
        <p:nvSpPr>
          <p:cNvPr id="7" name="Content Placeholder 6"/>
          <p:cNvSpPr>
            <a:spLocks noGrp="1"/>
          </p:cNvSpPr>
          <p:nvPr>
            <p:ph idx="1"/>
          </p:nvPr>
        </p:nvSpPr>
        <p:spPr>
          <a:xfrm>
            <a:off x="292059" y="1282476"/>
            <a:ext cx="8559882" cy="5316514"/>
          </a:xfrm>
        </p:spPr>
        <p:txBody>
          <a:bodyPr>
            <a:noAutofit/>
          </a:bodyPr>
          <a:lstStyle/>
          <a:p>
            <a:r>
              <a:rPr lang="en-GB" sz="2000" dirty="0"/>
              <a:t>Geography is the study of Earth's </a:t>
            </a:r>
            <a:r>
              <a:rPr lang="en-GB" sz="2000" b="1" dirty="0"/>
              <a:t>landscapes, peoples, places </a:t>
            </a:r>
            <a:r>
              <a:rPr lang="en-GB" sz="2000" dirty="0"/>
              <a:t>and environments. It is, quite simply, about the world in which we live.</a:t>
            </a:r>
          </a:p>
          <a:p>
            <a:pPr marL="0" indent="0">
              <a:buNone/>
            </a:pPr>
            <a:endParaRPr lang="en-GB" sz="600" dirty="0"/>
          </a:p>
          <a:p>
            <a:r>
              <a:rPr lang="en-GB" sz="2000" dirty="0"/>
              <a:t>In S3 Geography we study </a:t>
            </a:r>
            <a:r>
              <a:rPr lang="en-GB" sz="2000" b="1" dirty="0"/>
              <a:t>physical, human and global issue </a:t>
            </a:r>
            <a:r>
              <a:rPr lang="en-GB" sz="2000" dirty="0"/>
              <a:t>topics.</a:t>
            </a:r>
          </a:p>
          <a:p>
            <a:pPr marL="0" indent="0">
              <a:buNone/>
            </a:pPr>
            <a:endParaRPr lang="en-GB" sz="600" dirty="0"/>
          </a:p>
          <a:p>
            <a:r>
              <a:rPr lang="en-GB" sz="2000" dirty="0"/>
              <a:t>Courses are built upon pupil personalisation and choice to give us wide access to a number of topics.</a:t>
            </a:r>
            <a:endParaRPr lang="en-GB" sz="800" dirty="0"/>
          </a:p>
          <a:p>
            <a:pPr>
              <a:lnSpc>
                <a:spcPct val="170000"/>
              </a:lnSpc>
              <a:buFont typeface="Wingdings" panose="05000000000000000000" pitchFamily="2" charset="2"/>
              <a:buChar char="ü"/>
            </a:pPr>
            <a:r>
              <a:rPr lang="en-GB" sz="1800" dirty="0"/>
              <a:t>Natural environments</a:t>
            </a:r>
          </a:p>
          <a:p>
            <a:pPr>
              <a:lnSpc>
                <a:spcPct val="170000"/>
              </a:lnSpc>
              <a:buFont typeface="Wingdings" panose="05000000000000000000" pitchFamily="2" charset="2"/>
              <a:buChar char="ü"/>
            </a:pPr>
            <a:r>
              <a:rPr lang="en-GB" sz="1800" dirty="0"/>
              <a:t>How and where people live in the world</a:t>
            </a:r>
          </a:p>
          <a:p>
            <a:pPr>
              <a:lnSpc>
                <a:spcPct val="170000"/>
              </a:lnSpc>
              <a:buFont typeface="Wingdings" panose="05000000000000000000" pitchFamily="2" charset="2"/>
              <a:buChar char="ü"/>
            </a:pPr>
            <a:r>
              <a:rPr lang="en-GB" sz="1800" dirty="0"/>
              <a:t>Current Geographical issues impacting around the world – like Health and Migration</a:t>
            </a:r>
          </a:p>
          <a:p>
            <a:pPr>
              <a:lnSpc>
                <a:spcPct val="170000"/>
              </a:lnSpc>
              <a:buFont typeface="Wingdings" panose="05000000000000000000" pitchFamily="2" charset="2"/>
              <a:buChar char="ü"/>
            </a:pPr>
            <a:r>
              <a:rPr lang="en-GB" sz="1800" dirty="0"/>
              <a:t>We will complete an added value unit which is a project based on knowledge we have covered in our topics.</a:t>
            </a:r>
          </a:p>
          <a:p>
            <a:pPr>
              <a:lnSpc>
                <a:spcPct val="170000"/>
              </a:lnSpc>
              <a:buFont typeface="Wingdings" panose="05000000000000000000" pitchFamily="2" charset="2"/>
              <a:buChar char="ü"/>
            </a:pPr>
            <a:r>
              <a:rPr lang="en-GB" sz="1800" dirty="0"/>
              <a:t>We will continue to build and develop on our Ordnance survey</a:t>
            </a:r>
            <a:r>
              <a:rPr lang="en-GB" sz="2200" dirty="0"/>
              <a:t> mapping skills.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2400" y="5769916"/>
            <a:ext cx="844632" cy="93774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88912"/>
            <a:ext cx="907770" cy="100783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2112" y="-130300"/>
            <a:ext cx="919829" cy="1412776"/>
          </a:xfrm>
          <a:prstGeom prst="rect">
            <a:avLst/>
          </a:prstGeom>
        </p:spPr>
      </p:pic>
    </p:spTree>
    <p:extLst>
      <p:ext uri="{BB962C8B-B14F-4D97-AF65-F5344CB8AC3E}">
        <p14:creationId xmlns:p14="http://schemas.microsoft.com/office/powerpoint/2010/main" val="940521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History</a:t>
            </a:r>
          </a:p>
        </p:txBody>
      </p:sp>
      <p:sp>
        <p:nvSpPr>
          <p:cNvPr id="7" name="Content Placeholder 6"/>
          <p:cNvSpPr>
            <a:spLocks noGrp="1"/>
          </p:cNvSpPr>
          <p:nvPr>
            <p:ph idx="1"/>
          </p:nvPr>
        </p:nvSpPr>
        <p:spPr/>
        <p:txBody>
          <a:bodyPr/>
          <a:lstStyle/>
          <a:p>
            <a:r>
              <a:rPr lang="en-GB" dirty="0"/>
              <a:t>You will learn how past events and people have shaped the society that we live in today. </a:t>
            </a:r>
          </a:p>
          <a:p>
            <a:r>
              <a:rPr lang="en-GB" dirty="0"/>
              <a:t>In S3 History you will study the Holocaust and then move on to learning about the Atlantic Slave Trade 1770-1807. This will help you understand British History and how it is intertwined with the history of other peoples around the world. </a:t>
            </a:r>
          </a:p>
          <a:p>
            <a:pPr marL="0" indent="0">
              <a:buNone/>
            </a:pP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9994" y="5517232"/>
            <a:ext cx="974349" cy="108175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40" y="188913"/>
            <a:ext cx="972874" cy="108012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1038" y="5651668"/>
            <a:ext cx="2287066" cy="1143533"/>
          </a:xfrm>
          <a:prstGeom prst="rect">
            <a:avLst/>
          </a:prstGeom>
        </p:spPr>
      </p:pic>
    </p:spTree>
    <p:extLst>
      <p:ext uri="{BB962C8B-B14F-4D97-AF65-F5344CB8AC3E}">
        <p14:creationId xmlns:p14="http://schemas.microsoft.com/office/powerpoint/2010/main" val="543509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Modern Studies</a:t>
            </a:r>
          </a:p>
        </p:txBody>
      </p:sp>
      <p:sp>
        <p:nvSpPr>
          <p:cNvPr id="7" name="Content Placeholder 6"/>
          <p:cNvSpPr>
            <a:spLocks noGrp="1"/>
          </p:cNvSpPr>
          <p:nvPr>
            <p:ph idx="1"/>
          </p:nvPr>
        </p:nvSpPr>
        <p:spPr/>
        <p:txBody>
          <a:bodyPr>
            <a:normAutofit lnSpcReduction="10000"/>
          </a:bodyPr>
          <a:lstStyle/>
          <a:p>
            <a:r>
              <a:rPr lang="en-GB" dirty="0"/>
              <a:t>In Modern Studies we will study the world we live in today from a social, political and economic perspective.</a:t>
            </a:r>
          </a:p>
          <a:p>
            <a:r>
              <a:rPr lang="en-GB" dirty="0"/>
              <a:t>In S3 we will study big issues in the UK today. These include Democratic Rights, the Media and Social Inequality.</a:t>
            </a:r>
          </a:p>
          <a:p>
            <a:r>
              <a:rPr lang="en-GB" dirty="0"/>
              <a:t>We will look at the crisis in Israel/Palestine.</a:t>
            </a:r>
          </a:p>
          <a:p>
            <a:r>
              <a:rPr lang="en-GB" dirty="0"/>
              <a:t>We will then start examining Crime and The Law.</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2360" y="5486552"/>
            <a:ext cx="1001983" cy="111243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24644"/>
            <a:ext cx="972873" cy="108012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9743" y="278430"/>
            <a:ext cx="2297055" cy="1044116"/>
          </a:xfrm>
          <a:prstGeom prst="rect">
            <a:avLst/>
          </a:prstGeom>
        </p:spPr>
      </p:pic>
      <p:pic>
        <p:nvPicPr>
          <p:cNvPr id="9" name="Picture 8">
            <a:extLst>
              <a:ext uri="{FF2B5EF4-FFF2-40B4-BE49-F238E27FC236}">
                <a16:creationId xmlns:a16="http://schemas.microsoft.com/office/drawing/2014/main" id="{D4DA7792-D746-2A40-B19A-113B03F9A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1720" y="6011461"/>
            <a:ext cx="4320480" cy="1120125"/>
          </a:xfrm>
          <a:prstGeom prst="rect">
            <a:avLst/>
          </a:prstGeom>
        </p:spPr>
      </p:pic>
    </p:spTree>
    <p:extLst>
      <p:ext uri="{BB962C8B-B14F-4D97-AF65-F5344CB8AC3E}">
        <p14:creationId xmlns:p14="http://schemas.microsoft.com/office/powerpoint/2010/main" val="1279341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0754-D5A7-8F45-9909-2E1279FA6924}"/>
              </a:ext>
            </a:extLst>
          </p:cNvPr>
          <p:cNvSpPr>
            <a:spLocks noGrp="1"/>
          </p:cNvSpPr>
          <p:nvPr>
            <p:ph type="title"/>
          </p:nvPr>
        </p:nvSpPr>
        <p:spPr/>
        <p:txBody>
          <a:bodyPr/>
          <a:lstStyle/>
          <a:p>
            <a:r>
              <a:rPr lang="en-GB" dirty="0"/>
              <a:t>People and Society</a:t>
            </a:r>
            <a:endParaRPr lang="en-US" dirty="0"/>
          </a:p>
        </p:txBody>
      </p:sp>
      <p:pic>
        <p:nvPicPr>
          <p:cNvPr id="5" name="Picture 2">
            <a:extLst>
              <a:ext uri="{FF2B5EF4-FFF2-40B4-BE49-F238E27FC236}">
                <a16:creationId xmlns:a16="http://schemas.microsoft.com/office/drawing/2014/main" id="{14B58D82-BD41-3A45-96AF-2F502C78EB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B6526B77-B18D-C44B-9BB0-A056BD3395B7}"/>
              </a:ext>
            </a:extLst>
          </p:cNvPr>
          <p:cNvSpPr>
            <a:spLocks noGrp="1"/>
          </p:cNvSpPr>
          <p:nvPr>
            <p:ph idx="1"/>
          </p:nvPr>
        </p:nvSpPr>
        <p:spPr>
          <a:xfrm>
            <a:off x="564022" y="1848533"/>
            <a:ext cx="8229600" cy="4820553"/>
          </a:xfrm>
        </p:spPr>
        <p:txBody>
          <a:bodyPr>
            <a:normAutofit fontScale="92500" lnSpcReduction="10000"/>
          </a:bodyPr>
          <a:lstStyle/>
          <a:p>
            <a:r>
              <a:rPr lang="en-GB" dirty="0"/>
              <a:t>People and Society is a combination of different themes within Social Subjects. </a:t>
            </a:r>
          </a:p>
          <a:p>
            <a:r>
              <a:rPr lang="en-GB" dirty="0"/>
              <a:t>Next year, the topics will include The Sixties (History) and the USA (Modern Studies).</a:t>
            </a:r>
          </a:p>
          <a:p>
            <a:r>
              <a:rPr lang="en-GB" dirty="0"/>
              <a:t>This subject leads on to the National 4 People and Society course in S4. After S4, you may decide to focus on a specific Social Subject. </a:t>
            </a:r>
          </a:p>
          <a:p>
            <a:r>
              <a:rPr lang="en-GB" dirty="0"/>
              <a:t>This option is for specific pupils only – your Pastoral Care Teacher or Social Subjects Teacher will speak to you if it applies to you. </a:t>
            </a:r>
          </a:p>
        </p:txBody>
      </p:sp>
      <p:pic>
        <p:nvPicPr>
          <p:cNvPr id="7" name="Picture 6">
            <a:extLst>
              <a:ext uri="{FF2B5EF4-FFF2-40B4-BE49-F238E27FC236}">
                <a16:creationId xmlns:a16="http://schemas.microsoft.com/office/drawing/2014/main" id="{2408DBFA-2DC2-C14E-99E0-182A7A0BD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859" y="361542"/>
            <a:ext cx="1033552" cy="1147487"/>
          </a:xfrm>
          <a:prstGeom prst="rect">
            <a:avLst/>
          </a:prstGeom>
        </p:spPr>
      </p:pic>
      <p:pic>
        <p:nvPicPr>
          <p:cNvPr id="10" name="Picture 9">
            <a:extLst>
              <a:ext uri="{FF2B5EF4-FFF2-40B4-BE49-F238E27FC236}">
                <a16:creationId xmlns:a16="http://schemas.microsoft.com/office/drawing/2014/main" id="{07A8F0D3-A6C5-4748-A0CC-CC6464DB6B9A}"/>
              </a:ext>
            </a:extLst>
          </p:cNvPr>
          <p:cNvPicPr>
            <a:picLocks noChangeAspect="1"/>
          </p:cNvPicPr>
          <p:nvPr/>
        </p:nvPicPr>
        <p:blipFill>
          <a:blip r:embed="rId4"/>
          <a:stretch>
            <a:fillRect/>
          </a:stretch>
        </p:blipFill>
        <p:spPr>
          <a:xfrm>
            <a:off x="6924104" y="464742"/>
            <a:ext cx="1869518" cy="1038621"/>
          </a:xfrm>
          <a:prstGeom prst="rect">
            <a:avLst/>
          </a:prstGeom>
        </p:spPr>
      </p:pic>
      <p:sp>
        <p:nvSpPr>
          <p:cNvPr id="8" name="Title 3">
            <a:extLst>
              <a:ext uri="{FF2B5EF4-FFF2-40B4-BE49-F238E27FC236}">
                <a16:creationId xmlns:a16="http://schemas.microsoft.com/office/drawing/2014/main" id="{D46C1156-E3D5-44AB-BCB3-2154CD830510}"/>
              </a:ext>
            </a:extLst>
          </p:cNvPr>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t>People and Society</a:t>
            </a:r>
          </a:p>
        </p:txBody>
      </p:sp>
    </p:spTree>
    <p:extLst>
      <p:ext uri="{BB962C8B-B14F-4D97-AF65-F5344CB8AC3E}">
        <p14:creationId xmlns:p14="http://schemas.microsoft.com/office/powerpoint/2010/main" val="3600814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Technologies</a:t>
            </a:r>
          </a:p>
        </p:txBody>
      </p:sp>
      <p:sp>
        <p:nvSpPr>
          <p:cNvPr id="7" name="Content Placeholder 6"/>
          <p:cNvSpPr>
            <a:spLocks noGrp="1"/>
          </p:cNvSpPr>
          <p:nvPr>
            <p:ph idx="1"/>
          </p:nvPr>
        </p:nvSpPr>
        <p:spPr/>
        <p:txBody>
          <a:bodyPr>
            <a:normAutofit fontScale="92500" lnSpcReduction="10000"/>
          </a:bodyPr>
          <a:lstStyle/>
          <a:p>
            <a:endParaRPr lang="en-GB" dirty="0"/>
          </a:p>
          <a:p>
            <a:pPr marL="0" indent="0">
              <a:buNone/>
            </a:pPr>
            <a:r>
              <a:rPr lang="en-GB" dirty="0"/>
              <a:t>You are choosing (at least) one of the following subjects:</a:t>
            </a:r>
          </a:p>
          <a:p>
            <a:pPr marL="393192" lvl="1" indent="0">
              <a:buNone/>
            </a:pPr>
            <a:endParaRPr lang="en-GB" dirty="0"/>
          </a:p>
          <a:p>
            <a:pPr lvl="1"/>
            <a:r>
              <a:rPr lang="en-GB" dirty="0"/>
              <a:t>Administration</a:t>
            </a:r>
          </a:p>
          <a:p>
            <a:pPr lvl="1"/>
            <a:r>
              <a:rPr lang="en-GB" dirty="0"/>
              <a:t>Computing Science</a:t>
            </a:r>
          </a:p>
          <a:p>
            <a:pPr lvl="1"/>
            <a:r>
              <a:rPr lang="en-GB" dirty="0"/>
              <a:t>Design and Manufacture</a:t>
            </a:r>
          </a:p>
          <a:p>
            <a:pPr lvl="1"/>
            <a:r>
              <a:rPr lang="en-GB" dirty="0"/>
              <a:t>Graphic Communication</a:t>
            </a:r>
          </a:p>
          <a:p>
            <a:pPr lvl="1"/>
            <a:r>
              <a:rPr lang="en-GB" dirty="0"/>
              <a:t>Practical Woodworking</a:t>
            </a:r>
          </a:p>
          <a:p>
            <a:pPr lvl="1"/>
            <a:r>
              <a:rPr lang="en-GB" dirty="0"/>
              <a:t>Music Technology</a:t>
            </a:r>
          </a:p>
          <a:p>
            <a:pPr lvl="1"/>
            <a:endParaRPr lang="en-GB" dirty="0"/>
          </a:p>
          <a:p>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5146711"/>
            <a:ext cx="1362023" cy="15121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7" y="188913"/>
            <a:ext cx="1362023" cy="1512168"/>
          </a:xfrm>
          <a:prstGeom prst="rect">
            <a:avLst/>
          </a:prstGeom>
        </p:spPr>
      </p:pic>
    </p:spTree>
    <p:extLst>
      <p:ext uri="{BB962C8B-B14F-4D97-AF65-F5344CB8AC3E}">
        <p14:creationId xmlns:p14="http://schemas.microsoft.com/office/powerpoint/2010/main" val="673604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0273" y="102294"/>
            <a:ext cx="4541837" cy="6480175"/>
          </a:xfrm>
          <a:prstGeom prst="rect">
            <a:avLst/>
          </a:prstGeom>
          <a:noFill/>
          <a:ln>
            <a:noFill/>
          </a:ln>
          <a:effectLst/>
          <a:extLst/>
        </p:spPr>
      </p:pic>
      <p:sp>
        <p:nvSpPr>
          <p:cNvPr id="2" name="Text Placeholder 1">
            <a:extLst>
              <a:ext uri="{FF2B5EF4-FFF2-40B4-BE49-F238E27FC236}">
                <a16:creationId xmlns:a16="http://schemas.microsoft.com/office/drawing/2014/main" id="{002697F5-26DB-47DF-B5C5-EFADEE5879BD}"/>
              </a:ext>
            </a:extLst>
          </p:cNvPr>
          <p:cNvSpPr>
            <a:spLocks noGrp="1"/>
          </p:cNvSpPr>
          <p:nvPr>
            <p:ph type="body" idx="1"/>
          </p:nvPr>
        </p:nvSpPr>
        <p:spPr>
          <a:xfrm>
            <a:off x="457200" y="1535113"/>
            <a:ext cx="4040188" cy="639762"/>
          </a:xfrm>
        </p:spPr>
        <p:style>
          <a:lnRef idx="2">
            <a:schemeClr val="accent4"/>
          </a:lnRef>
          <a:fillRef idx="1">
            <a:schemeClr val="lt1"/>
          </a:fillRef>
          <a:effectRef idx="0">
            <a:schemeClr val="accent4"/>
          </a:effectRef>
          <a:fontRef idx="minor">
            <a:schemeClr val="dk1"/>
          </a:fontRef>
        </p:style>
        <p:txBody>
          <a:bodyPr/>
          <a:lstStyle/>
          <a:p>
            <a:r>
              <a:rPr lang="en-GB" dirty="0">
                <a:latin typeface="Trebuchet MS" panose="020B0603020202020204" pitchFamily="34" charset="0"/>
              </a:rPr>
              <a:t>Topics</a:t>
            </a:r>
          </a:p>
        </p:txBody>
      </p:sp>
      <p:sp>
        <p:nvSpPr>
          <p:cNvPr id="7" name="Content Placeholder 6"/>
          <p:cNvSpPr>
            <a:spLocks noGrp="1"/>
          </p:cNvSpPr>
          <p:nvPr>
            <p:ph sz="half" idx="2"/>
          </p:nvPr>
        </p:nvSpPr>
        <p:spPr>
          <a:xfrm>
            <a:off x="457200" y="2174875"/>
            <a:ext cx="4040188" cy="3951288"/>
          </a:xfrm>
          <a:solidFill>
            <a:srgbClr val="FFFFFF">
              <a:alpha val="61176"/>
            </a:srgbClr>
          </a:solidFill>
        </p:spPr>
        <p:style>
          <a:lnRef idx="2">
            <a:schemeClr val="accent4"/>
          </a:lnRef>
          <a:fillRef idx="1">
            <a:schemeClr val="lt1"/>
          </a:fillRef>
          <a:effectRef idx="0">
            <a:schemeClr val="accent4"/>
          </a:effectRef>
          <a:fontRef idx="minor">
            <a:schemeClr val="dk1"/>
          </a:fontRef>
        </p:style>
        <p:txBody>
          <a:bodyPr>
            <a:normAutofit fontScale="85000" lnSpcReduction="20000"/>
          </a:bodyPr>
          <a:lstStyle/>
          <a:p>
            <a:r>
              <a:rPr lang="en-GB" dirty="0">
                <a:solidFill>
                  <a:schemeClr val="tx1"/>
                </a:solidFill>
                <a:latin typeface="Trebuchet MS" panose="020B0603020202020204" pitchFamily="34" charset="0"/>
              </a:rPr>
              <a:t>Drama</a:t>
            </a:r>
          </a:p>
          <a:p>
            <a:r>
              <a:rPr lang="en-GB" dirty="0">
                <a:solidFill>
                  <a:schemeClr val="tx1"/>
                </a:solidFill>
                <a:latin typeface="Trebuchet MS" panose="020B0603020202020204" pitchFamily="34" charset="0"/>
              </a:rPr>
              <a:t>Poetry </a:t>
            </a:r>
          </a:p>
          <a:p>
            <a:r>
              <a:rPr lang="en-GB" dirty="0">
                <a:solidFill>
                  <a:schemeClr val="tx1"/>
                </a:solidFill>
                <a:latin typeface="Trebuchet MS" panose="020B0603020202020204" pitchFamily="34" charset="0"/>
              </a:rPr>
              <a:t>Novels</a:t>
            </a:r>
          </a:p>
          <a:p>
            <a:r>
              <a:rPr lang="en-GB" dirty="0">
                <a:solidFill>
                  <a:schemeClr val="tx1"/>
                </a:solidFill>
                <a:latin typeface="Trebuchet MS" panose="020B0603020202020204" pitchFamily="34" charset="0"/>
              </a:rPr>
              <a:t>Short Stories</a:t>
            </a:r>
          </a:p>
          <a:p>
            <a:r>
              <a:rPr lang="en-GB" dirty="0">
                <a:solidFill>
                  <a:schemeClr val="tx1"/>
                </a:solidFill>
                <a:latin typeface="Trebuchet MS" panose="020B0603020202020204" pitchFamily="34" charset="0"/>
              </a:rPr>
              <a:t>Journalism &amp; Persuasive Writing</a:t>
            </a:r>
          </a:p>
          <a:p>
            <a:r>
              <a:rPr lang="en-GB" dirty="0">
                <a:solidFill>
                  <a:schemeClr val="tx1"/>
                </a:solidFill>
                <a:latin typeface="Trebuchet MS" panose="020B0603020202020204" pitchFamily="34" charset="0"/>
              </a:rPr>
              <a:t>Film &amp; Media</a:t>
            </a:r>
          </a:p>
          <a:p>
            <a:r>
              <a:rPr lang="en-GB" dirty="0">
                <a:solidFill>
                  <a:schemeClr val="tx1"/>
                </a:solidFill>
                <a:latin typeface="Trebuchet MS" panose="020B0603020202020204" pitchFamily="34" charset="0"/>
              </a:rPr>
              <a:t>Creative &amp; Personal Writing</a:t>
            </a:r>
          </a:p>
        </p:txBody>
      </p:sp>
      <p:sp>
        <p:nvSpPr>
          <p:cNvPr id="3" name="Text Placeholder 2">
            <a:extLst>
              <a:ext uri="{FF2B5EF4-FFF2-40B4-BE49-F238E27FC236}">
                <a16:creationId xmlns:a16="http://schemas.microsoft.com/office/drawing/2014/main" id="{CC8F5238-C0A8-4684-8B57-3A6F7A438246}"/>
              </a:ext>
            </a:extLst>
          </p:cNvPr>
          <p:cNvSpPr>
            <a:spLocks noGrp="1"/>
          </p:cNvSpPr>
          <p:nvPr>
            <p:ph type="body" sz="quarter" idx="3"/>
          </p:nvPr>
        </p:nvSpPr>
        <p:spPr>
          <a:xfrm>
            <a:off x="4645025" y="1535113"/>
            <a:ext cx="4041775" cy="639762"/>
          </a:xfrm>
        </p:spPr>
        <p:style>
          <a:lnRef idx="2">
            <a:schemeClr val="accent6"/>
          </a:lnRef>
          <a:fillRef idx="1">
            <a:schemeClr val="lt1"/>
          </a:fillRef>
          <a:effectRef idx="0">
            <a:schemeClr val="accent6"/>
          </a:effectRef>
          <a:fontRef idx="minor">
            <a:schemeClr val="dk1"/>
          </a:fontRef>
        </p:style>
        <p:txBody>
          <a:bodyPr/>
          <a:lstStyle/>
          <a:p>
            <a:r>
              <a:rPr lang="en-GB" dirty="0"/>
              <a:t>Skills</a:t>
            </a:r>
          </a:p>
        </p:txBody>
      </p:sp>
      <p:sp>
        <p:nvSpPr>
          <p:cNvPr id="4" name="Content Placeholder 3">
            <a:extLst>
              <a:ext uri="{FF2B5EF4-FFF2-40B4-BE49-F238E27FC236}">
                <a16:creationId xmlns:a16="http://schemas.microsoft.com/office/drawing/2014/main" id="{B8FDB1A5-2B14-4981-BDFE-F9197E243C06}"/>
              </a:ext>
            </a:extLst>
          </p:cNvPr>
          <p:cNvSpPr>
            <a:spLocks noGrp="1"/>
          </p:cNvSpPr>
          <p:nvPr>
            <p:ph sz="quarter" idx="4"/>
          </p:nvPr>
        </p:nvSpPr>
        <p:spPr>
          <a:xfrm>
            <a:off x="4645025" y="2174875"/>
            <a:ext cx="4041775" cy="3951288"/>
          </a:xfrm>
          <a:solidFill>
            <a:srgbClr val="FFFFFF">
              <a:alpha val="61176"/>
            </a:srgbClr>
          </a:solidFill>
        </p:spPr>
        <p:style>
          <a:lnRef idx="2">
            <a:schemeClr val="accent6"/>
          </a:lnRef>
          <a:fillRef idx="1">
            <a:schemeClr val="lt1"/>
          </a:fillRef>
          <a:effectRef idx="0">
            <a:schemeClr val="accent6"/>
          </a:effectRef>
          <a:fontRef idx="minor">
            <a:schemeClr val="dk1"/>
          </a:fontRef>
        </p:style>
        <p:txBody>
          <a:bodyPr>
            <a:normAutofit fontScale="85000" lnSpcReduction="20000"/>
          </a:bodyPr>
          <a:lstStyle/>
          <a:p>
            <a:r>
              <a:rPr lang="en-GB" dirty="0">
                <a:latin typeface="Trebuchet MS" panose="020B0603020202020204" pitchFamily="34" charset="0"/>
              </a:rPr>
              <a:t>Understanding skills (own words questions, summarising, identifying)</a:t>
            </a:r>
          </a:p>
          <a:p>
            <a:r>
              <a:rPr lang="en-GB" dirty="0">
                <a:latin typeface="Trebuchet MS" panose="020B0603020202020204" pitchFamily="34" charset="0"/>
              </a:rPr>
              <a:t> Analysing language, characters &amp; much more</a:t>
            </a:r>
          </a:p>
          <a:p>
            <a:r>
              <a:rPr lang="en-GB" dirty="0">
                <a:latin typeface="Trebuchet MS" panose="020B0603020202020204" pitchFamily="34" charset="0"/>
              </a:rPr>
              <a:t>Evaluating how well writer’s write </a:t>
            </a:r>
          </a:p>
          <a:p>
            <a:r>
              <a:rPr lang="en-GB" dirty="0">
                <a:latin typeface="Trebuchet MS" panose="020B0603020202020204" pitchFamily="34" charset="0"/>
              </a:rPr>
              <a:t>Creating imaginative and fun pieces of work </a:t>
            </a:r>
          </a:p>
          <a:p>
            <a:r>
              <a:rPr lang="en-GB" dirty="0">
                <a:latin typeface="Trebuchet MS" panose="020B0603020202020204" pitchFamily="34" charset="0"/>
              </a:rPr>
              <a:t>Applying knowledge and skills </a:t>
            </a:r>
          </a:p>
          <a:p>
            <a:r>
              <a:rPr lang="en-GB" dirty="0">
                <a:latin typeface="Trebuchet MS" panose="020B0603020202020204" pitchFamily="34" charset="0"/>
              </a:rPr>
              <a:t>Researching</a:t>
            </a:r>
          </a:p>
          <a:p>
            <a:r>
              <a:rPr lang="en-GB" dirty="0">
                <a:latin typeface="Trebuchet MS" panose="020B0603020202020204" pitchFamily="34" charset="0"/>
              </a:rPr>
              <a:t>Listening and watching for information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7816" y="5905453"/>
            <a:ext cx="857967" cy="95254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88913"/>
            <a:ext cx="972874" cy="1080120"/>
          </a:xfrm>
          <a:prstGeom prst="rect">
            <a:avLst/>
          </a:prstGeom>
        </p:spPr>
      </p:pic>
      <p:pic>
        <p:nvPicPr>
          <p:cNvPr id="25" name="Picture 24">
            <a:extLst>
              <a:ext uri="{FF2B5EF4-FFF2-40B4-BE49-F238E27FC236}">
                <a16:creationId xmlns:a16="http://schemas.microsoft.com/office/drawing/2014/main" id="{83FDEF48-63DE-46CC-B5CD-F6CACCC53DF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966" b="3962"/>
          <a:stretch/>
        </p:blipFill>
        <p:spPr>
          <a:xfrm>
            <a:off x="2551906" y="49385"/>
            <a:ext cx="4040188" cy="1417469"/>
          </a:xfrm>
          <a:prstGeom prst="rect">
            <a:avLst/>
          </a:prstGeom>
        </p:spPr>
      </p:pic>
    </p:spTree>
    <p:extLst>
      <p:ext uri="{BB962C8B-B14F-4D97-AF65-F5344CB8AC3E}">
        <p14:creationId xmlns:p14="http://schemas.microsoft.com/office/powerpoint/2010/main" val="3829092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7" y="188912"/>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Administration</a:t>
            </a:r>
          </a:p>
        </p:txBody>
      </p:sp>
      <p:sp>
        <p:nvSpPr>
          <p:cNvPr id="7" name="Content Placeholder 6"/>
          <p:cNvSpPr>
            <a:spLocks noGrp="1"/>
          </p:cNvSpPr>
          <p:nvPr>
            <p:ph idx="1"/>
          </p:nvPr>
        </p:nvSpPr>
        <p:spPr>
          <a:xfrm>
            <a:off x="457200" y="1701081"/>
            <a:ext cx="8229600" cy="4525963"/>
          </a:xfrm>
        </p:spPr>
        <p:txBody>
          <a:bodyPr/>
          <a:lstStyle/>
          <a:p>
            <a:r>
              <a:rPr lang="en-GB" dirty="0"/>
              <a:t>Administration will build upon strengths developed in S2. </a:t>
            </a:r>
          </a:p>
          <a:p>
            <a:pPr marL="0" indent="0">
              <a:buNone/>
            </a:pPr>
            <a:endParaRPr lang="en-GB" dirty="0"/>
          </a:p>
          <a:p>
            <a:r>
              <a:rPr lang="en-GB" dirty="0"/>
              <a:t>You will develop skills in word processing, spread sheets, databases and desktop publishing software.</a:t>
            </a:r>
          </a:p>
          <a:p>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5086822"/>
            <a:ext cx="1362023" cy="15121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88913"/>
            <a:ext cx="1362023" cy="151216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580" y="4941168"/>
            <a:ext cx="2381250" cy="1772368"/>
          </a:xfrm>
          <a:prstGeom prst="rect">
            <a:avLst/>
          </a:prstGeom>
        </p:spPr>
      </p:pic>
    </p:spTree>
    <p:extLst>
      <p:ext uri="{BB962C8B-B14F-4D97-AF65-F5344CB8AC3E}">
        <p14:creationId xmlns:p14="http://schemas.microsoft.com/office/powerpoint/2010/main" val="2877150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Computing Science</a:t>
            </a:r>
          </a:p>
        </p:txBody>
      </p:sp>
      <p:sp>
        <p:nvSpPr>
          <p:cNvPr id="7" name="Content Placeholder 6"/>
          <p:cNvSpPr>
            <a:spLocks noGrp="1"/>
          </p:cNvSpPr>
          <p:nvPr>
            <p:ph idx="1"/>
          </p:nvPr>
        </p:nvSpPr>
        <p:spPr>
          <a:xfrm>
            <a:off x="457199" y="1600200"/>
            <a:ext cx="8357143" cy="4525963"/>
          </a:xfrm>
        </p:spPr>
        <p:txBody>
          <a:bodyPr>
            <a:normAutofit fontScale="85000" lnSpcReduction="10000"/>
          </a:bodyPr>
          <a:lstStyle/>
          <a:p>
            <a:pPr marL="0" indent="0">
              <a:buNone/>
            </a:pPr>
            <a:r>
              <a:rPr lang="en-GB" dirty="0"/>
              <a:t>This course aims to develop computational thinking and problem solving skills which are essential for all pupils entering the workplace. Throughout the course pupils will be working on tasks that help to develop an understanding about the relationship between hardware and software and the technological trends that drive the marketplace. </a:t>
            </a:r>
          </a:p>
          <a:p>
            <a:pPr marL="0" indent="0">
              <a:buNone/>
            </a:pPr>
            <a:endParaRPr lang="en-GB" dirty="0"/>
          </a:p>
          <a:p>
            <a:pPr marL="0" indent="0">
              <a:buNone/>
            </a:pPr>
            <a:r>
              <a:rPr lang="en-GB" dirty="0"/>
              <a:t>Pupils will explore computer security, interactive multimedia solutions, computer systems and emerging technologies, basic principles of programming, and creating graphics and animations.</a:t>
            </a:r>
          </a:p>
          <a:p>
            <a:endParaRPr lang="en-GB" dirty="0"/>
          </a:p>
          <a:p>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6376" y="5646442"/>
            <a:ext cx="857967" cy="95254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60648"/>
            <a:ext cx="1037732" cy="115212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7693" y="441188"/>
            <a:ext cx="1617365" cy="791048"/>
          </a:xfrm>
          <a:prstGeom prst="rect">
            <a:avLst/>
          </a:prstGeom>
        </p:spPr>
      </p:pic>
    </p:spTree>
    <p:extLst>
      <p:ext uri="{BB962C8B-B14F-4D97-AF65-F5344CB8AC3E}">
        <p14:creationId xmlns:p14="http://schemas.microsoft.com/office/powerpoint/2010/main" val="3815826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CEF2C3-8D9C-4BCC-8B0D-2EBCE94649B6}"/>
              </a:ext>
            </a:extLst>
          </p:cNvPr>
          <p:cNvPicPr>
            <a:picLocks noChangeAspect="1"/>
          </p:cNvPicPr>
          <p:nvPr/>
        </p:nvPicPr>
        <p:blipFill>
          <a:blip r:embed="rId2"/>
          <a:stretch>
            <a:fillRect/>
          </a:stretch>
        </p:blipFill>
        <p:spPr>
          <a:xfrm>
            <a:off x="2301043" y="188695"/>
            <a:ext cx="4541914" cy="6480610"/>
          </a:xfrm>
          <a:prstGeom prst="rect">
            <a:avLst/>
          </a:prstGeom>
        </p:spPr>
      </p:pic>
      <p:pic>
        <p:nvPicPr>
          <p:cNvPr id="5" name="Picture 4">
            <a:extLst>
              <a:ext uri="{FF2B5EF4-FFF2-40B4-BE49-F238E27FC236}">
                <a16:creationId xmlns:a16="http://schemas.microsoft.com/office/drawing/2014/main" id="{FA73455B-E708-4164-943D-E2A01E873680}"/>
              </a:ext>
            </a:extLst>
          </p:cNvPr>
          <p:cNvPicPr>
            <a:picLocks noChangeAspect="1"/>
          </p:cNvPicPr>
          <p:nvPr/>
        </p:nvPicPr>
        <p:blipFill>
          <a:blip r:embed="rId3"/>
          <a:stretch>
            <a:fillRect/>
          </a:stretch>
        </p:blipFill>
        <p:spPr>
          <a:xfrm>
            <a:off x="323528" y="188695"/>
            <a:ext cx="1103472" cy="1225402"/>
          </a:xfrm>
          <a:prstGeom prst="rect">
            <a:avLst/>
          </a:prstGeom>
        </p:spPr>
      </p:pic>
      <p:sp>
        <p:nvSpPr>
          <p:cNvPr id="7" name="TextBox 6">
            <a:extLst>
              <a:ext uri="{FF2B5EF4-FFF2-40B4-BE49-F238E27FC236}">
                <a16:creationId xmlns:a16="http://schemas.microsoft.com/office/drawing/2014/main" id="{63A55FAA-61EB-40F7-8108-DC5B8716FB61}"/>
              </a:ext>
            </a:extLst>
          </p:cNvPr>
          <p:cNvSpPr txBox="1"/>
          <p:nvPr/>
        </p:nvSpPr>
        <p:spPr>
          <a:xfrm>
            <a:off x="1763688" y="163484"/>
            <a:ext cx="5897762" cy="769441"/>
          </a:xfrm>
          <a:prstGeom prst="rect">
            <a:avLst/>
          </a:prstGeom>
          <a:noFill/>
        </p:spPr>
        <p:txBody>
          <a:bodyPr wrap="square" rtlCol="0">
            <a:spAutoFit/>
          </a:bodyPr>
          <a:lstStyle/>
          <a:p>
            <a:r>
              <a:rPr lang="en-GB" sz="4400" dirty="0"/>
              <a:t>Design and Manufacture</a:t>
            </a:r>
          </a:p>
        </p:txBody>
      </p:sp>
      <p:pic>
        <p:nvPicPr>
          <p:cNvPr id="9" name="Picture 8">
            <a:extLst>
              <a:ext uri="{FF2B5EF4-FFF2-40B4-BE49-F238E27FC236}">
                <a16:creationId xmlns:a16="http://schemas.microsoft.com/office/drawing/2014/main" id="{8AFDB80C-4635-4509-8AF1-F26FA8F0DBBD}"/>
              </a:ext>
            </a:extLst>
          </p:cNvPr>
          <p:cNvPicPr>
            <a:picLocks noChangeAspect="1"/>
          </p:cNvPicPr>
          <p:nvPr/>
        </p:nvPicPr>
        <p:blipFill>
          <a:blip r:embed="rId4"/>
          <a:stretch>
            <a:fillRect/>
          </a:stretch>
        </p:blipFill>
        <p:spPr>
          <a:xfrm>
            <a:off x="776504" y="1489234"/>
            <a:ext cx="2511723" cy="1674482"/>
          </a:xfrm>
          <a:prstGeom prst="rect">
            <a:avLst/>
          </a:prstGeom>
        </p:spPr>
      </p:pic>
      <p:sp>
        <p:nvSpPr>
          <p:cNvPr id="10" name="Rectangle 9">
            <a:extLst>
              <a:ext uri="{FF2B5EF4-FFF2-40B4-BE49-F238E27FC236}">
                <a16:creationId xmlns:a16="http://schemas.microsoft.com/office/drawing/2014/main" id="{AF9CBD7E-4A0A-49EC-9F37-F56FC965E208}"/>
              </a:ext>
            </a:extLst>
          </p:cNvPr>
          <p:cNvSpPr/>
          <p:nvPr/>
        </p:nvSpPr>
        <p:spPr>
          <a:xfrm>
            <a:off x="4276170" y="1096220"/>
            <a:ext cx="4775348" cy="4801314"/>
          </a:xfrm>
          <a:prstGeom prst="rect">
            <a:avLst/>
          </a:prstGeom>
          <a:solidFill>
            <a:schemeClr val="bg2">
              <a:lumMod val="90000"/>
            </a:schemeClr>
          </a:solidFill>
          <a:ln>
            <a:solidFill>
              <a:schemeClr val="tx1"/>
            </a:solidFill>
          </a:ln>
        </p:spPr>
        <p:txBody>
          <a:bodyPr wrap="square">
            <a:spAutoFit/>
          </a:bodyPr>
          <a:lstStyle/>
          <a:p>
            <a:r>
              <a:rPr lang="en-GB" dirty="0"/>
              <a:t>Learners will develop their design skills and knowledge and understanding of materials and manufacturing processes, and enhance their creative </a:t>
            </a:r>
            <a:r>
              <a:rPr lang="en-GB" b="1" dirty="0"/>
              <a:t>and</a:t>
            </a:r>
            <a:r>
              <a:rPr lang="en-GB" dirty="0"/>
              <a:t> practical skills.</a:t>
            </a:r>
          </a:p>
          <a:p>
            <a:endParaRPr lang="en-GB" dirty="0"/>
          </a:p>
          <a:p>
            <a:r>
              <a:rPr lang="en-GB" dirty="0"/>
              <a:t>Design and manufacture allows you build your skills in designing and developing your ideas, eventually progressing onto making them in the senior school.</a:t>
            </a:r>
          </a:p>
          <a:p>
            <a:endParaRPr lang="en-GB" dirty="0"/>
          </a:p>
          <a:p>
            <a:r>
              <a:rPr lang="en-GB" dirty="0"/>
              <a:t>Learners will gain knowledge into how design and manufacture relates to their everyday lives and can be valuable for further learning. </a:t>
            </a:r>
          </a:p>
          <a:p>
            <a:endParaRPr lang="en-GB" dirty="0"/>
          </a:p>
          <a:p>
            <a:r>
              <a:rPr lang="en-GB" dirty="0"/>
              <a:t>Design and manufacture allows you </a:t>
            </a:r>
          </a:p>
          <a:p>
            <a:r>
              <a:rPr lang="en-GB" dirty="0"/>
              <a:t>to study from national 4 all the way</a:t>
            </a:r>
          </a:p>
          <a:p>
            <a:r>
              <a:rPr lang="en-GB" dirty="0"/>
              <a:t> to advanced higher.</a:t>
            </a:r>
          </a:p>
        </p:txBody>
      </p:sp>
      <p:pic>
        <p:nvPicPr>
          <p:cNvPr id="12" name="Picture 11">
            <a:extLst>
              <a:ext uri="{FF2B5EF4-FFF2-40B4-BE49-F238E27FC236}">
                <a16:creationId xmlns:a16="http://schemas.microsoft.com/office/drawing/2014/main" id="{4F32EC03-C351-4235-82A7-AE8F30216E58}"/>
              </a:ext>
            </a:extLst>
          </p:cNvPr>
          <p:cNvPicPr>
            <a:picLocks noChangeAspect="1"/>
          </p:cNvPicPr>
          <p:nvPr/>
        </p:nvPicPr>
        <p:blipFill>
          <a:blip r:embed="rId5"/>
          <a:stretch>
            <a:fillRect/>
          </a:stretch>
        </p:blipFill>
        <p:spPr>
          <a:xfrm>
            <a:off x="363792" y="4290959"/>
            <a:ext cx="3045816" cy="2031325"/>
          </a:xfrm>
          <a:prstGeom prst="rect">
            <a:avLst/>
          </a:prstGeom>
        </p:spPr>
      </p:pic>
      <p:pic>
        <p:nvPicPr>
          <p:cNvPr id="11" name="Picture 10">
            <a:extLst>
              <a:ext uri="{FF2B5EF4-FFF2-40B4-BE49-F238E27FC236}">
                <a16:creationId xmlns:a16="http://schemas.microsoft.com/office/drawing/2014/main" id="{05082DA6-5AC2-4841-A9B3-550D9D46EF47}"/>
              </a:ext>
            </a:extLst>
          </p:cNvPr>
          <p:cNvPicPr>
            <a:picLocks noChangeAspect="1"/>
          </p:cNvPicPr>
          <p:nvPr/>
        </p:nvPicPr>
        <p:blipFill>
          <a:blip r:embed="rId6"/>
          <a:stretch>
            <a:fillRect/>
          </a:stretch>
        </p:blipFill>
        <p:spPr>
          <a:xfrm>
            <a:off x="1230354" y="2876623"/>
            <a:ext cx="2857500" cy="1600200"/>
          </a:xfrm>
          <a:prstGeom prst="rect">
            <a:avLst/>
          </a:prstGeom>
        </p:spPr>
      </p:pic>
      <p:sp>
        <p:nvSpPr>
          <p:cNvPr id="13" name="TextBox 12">
            <a:extLst>
              <a:ext uri="{FF2B5EF4-FFF2-40B4-BE49-F238E27FC236}">
                <a16:creationId xmlns:a16="http://schemas.microsoft.com/office/drawing/2014/main" id="{417D14F8-DB9F-4363-9E8B-27A2408ED6F3}"/>
              </a:ext>
            </a:extLst>
          </p:cNvPr>
          <p:cNvSpPr txBox="1"/>
          <p:nvPr/>
        </p:nvSpPr>
        <p:spPr>
          <a:xfrm>
            <a:off x="2555776" y="5832937"/>
            <a:ext cx="4653131" cy="923330"/>
          </a:xfrm>
          <a:prstGeom prst="rect">
            <a:avLst/>
          </a:prstGeom>
          <a:solidFill>
            <a:schemeClr val="bg2"/>
          </a:solidFill>
          <a:ln>
            <a:solidFill>
              <a:schemeClr val="tx2"/>
            </a:solidFill>
          </a:ln>
        </p:spPr>
        <p:txBody>
          <a:bodyPr wrap="square" rtlCol="0">
            <a:spAutoFit/>
          </a:bodyPr>
          <a:lstStyle/>
          <a:p>
            <a:pPr algn="ctr"/>
            <a:r>
              <a:rPr lang="en-GB" dirty="0"/>
              <a:t>D&amp;M requires you to be in the classroom and the workshop. You create designs and make practical models.</a:t>
            </a:r>
          </a:p>
        </p:txBody>
      </p:sp>
      <p:pic>
        <p:nvPicPr>
          <p:cNvPr id="6" name="Picture 5">
            <a:extLst>
              <a:ext uri="{FF2B5EF4-FFF2-40B4-BE49-F238E27FC236}">
                <a16:creationId xmlns:a16="http://schemas.microsoft.com/office/drawing/2014/main" id="{53B561A9-166E-4D60-A434-8B3B1623D0DD}"/>
              </a:ext>
            </a:extLst>
          </p:cNvPr>
          <p:cNvPicPr>
            <a:picLocks noChangeAspect="1"/>
          </p:cNvPicPr>
          <p:nvPr/>
        </p:nvPicPr>
        <p:blipFill>
          <a:blip r:embed="rId3"/>
          <a:stretch>
            <a:fillRect/>
          </a:stretch>
        </p:blipFill>
        <p:spPr>
          <a:xfrm>
            <a:off x="7839230" y="5229200"/>
            <a:ext cx="1103472" cy="1225402"/>
          </a:xfrm>
          <a:prstGeom prst="rect">
            <a:avLst/>
          </a:prstGeom>
        </p:spPr>
      </p:pic>
    </p:spTree>
    <p:extLst>
      <p:ext uri="{BB962C8B-B14F-4D97-AF65-F5344CB8AC3E}">
        <p14:creationId xmlns:p14="http://schemas.microsoft.com/office/powerpoint/2010/main" val="774959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1423" y="211379"/>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449964" y="-118576"/>
            <a:ext cx="8229600" cy="1143000"/>
          </a:xfrm>
        </p:spPr>
        <p:txBody>
          <a:bodyPr/>
          <a:lstStyle/>
          <a:p>
            <a:r>
              <a:rPr lang="en-GB" dirty="0"/>
              <a:t>Graphic Communication</a:t>
            </a:r>
          </a:p>
        </p:txBody>
      </p:sp>
      <p:sp>
        <p:nvSpPr>
          <p:cNvPr id="7" name="Content Placeholder 6"/>
          <p:cNvSpPr>
            <a:spLocks noGrp="1"/>
          </p:cNvSpPr>
          <p:nvPr>
            <p:ph idx="1"/>
          </p:nvPr>
        </p:nvSpPr>
        <p:spPr>
          <a:xfrm>
            <a:off x="3996125" y="879499"/>
            <a:ext cx="4824212" cy="5165724"/>
          </a:xfrm>
          <a:solidFill>
            <a:schemeClr val="bg2">
              <a:lumMod val="90000"/>
            </a:schemeClr>
          </a:solidFill>
          <a:ln>
            <a:solidFill>
              <a:schemeClr val="tx1"/>
            </a:solidFill>
          </a:ln>
        </p:spPr>
        <p:txBody>
          <a:bodyPr>
            <a:normAutofit/>
          </a:bodyPr>
          <a:lstStyle/>
          <a:p>
            <a:pPr marL="0" indent="0" fontAlgn="base">
              <a:buNone/>
            </a:pPr>
            <a:r>
              <a:rPr lang="en-GB" sz="1800" dirty="0"/>
              <a:t>The S3 Graphic Communication course combines elements of creativity and communicating for visual impact. It allows learners to engage with a range of technological applications. </a:t>
            </a:r>
          </a:p>
          <a:p>
            <a:pPr marL="0" indent="0" fontAlgn="base">
              <a:buNone/>
            </a:pPr>
            <a:r>
              <a:rPr lang="en-GB" sz="1800" dirty="0"/>
              <a:t>Learners are encouraged to exercise their imagination, creativity and logical thinking. They    	will develop an awareness of graphic 	communication and understand how it 	can be invaluable for life-long learning 	and for the world of work.</a:t>
            </a:r>
          </a:p>
          <a:p>
            <a:pPr marL="0" indent="0" fontAlgn="base">
              <a:buNone/>
            </a:pPr>
            <a:r>
              <a:rPr lang="en-GB" sz="1800" dirty="0"/>
              <a:t>	This course enables learners to develop	an understanding of how graphic 	communication technologies impacts 	our society. Develop skills in graphic communication techniques, including the use of equipment, graphics materials </a:t>
            </a:r>
          </a:p>
          <a:p>
            <a:pPr marL="0" indent="0" fontAlgn="base">
              <a:buNone/>
            </a:pPr>
            <a:r>
              <a:rPr lang="en-GB" sz="1800" dirty="0"/>
              <a:t>and software.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8565" y="5557671"/>
            <a:ext cx="1001983" cy="111243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60648"/>
            <a:ext cx="1102590" cy="1224136"/>
          </a:xfrm>
          <a:prstGeom prst="rect">
            <a:avLst/>
          </a:prstGeom>
        </p:spPr>
      </p:pic>
      <p:pic>
        <p:nvPicPr>
          <p:cNvPr id="3" name="Picture 2">
            <a:extLst>
              <a:ext uri="{FF2B5EF4-FFF2-40B4-BE49-F238E27FC236}">
                <a16:creationId xmlns:a16="http://schemas.microsoft.com/office/drawing/2014/main" id="{439E61C6-CA1B-46E5-BB7F-61F55D1988CD}"/>
              </a:ext>
            </a:extLst>
          </p:cNvPr>
          <p:cNvPicPr>
            <a:picLocks noChangeAspect="1"/>
          </p:cNvPicPr>
          <p:nvPr/>
        </p:nvPicPr>
        <p:blipFill>
          <a:blip r:embed="rId4"/>
          <a:stretch>
            <a:fillRect/>
          </a:stretch>
        </p:blipFill>
        <p:spPr>
          <a:xfrm>
            <a:off x="323663" y="1655803"/>
            <a:ext cx="2664161" cy="1998121"/>
          </a:xfrm>
          <a:prstGeom prst="rect">
            <a:avLst/>
          </a:prstGeom>
        </p:spPr>
      </p:pic>
      <p:pic>
        <p:nvPicPr>
          <p:cNvPr id="9" name="Picture 8">
            <a:extLst>
              <a:ext uri="{FF2B5EF4-FFF2-40B4-BE49-F238E27FC236}">
                <a16:creationId xmlns:a16="http://schemas.microsoft.com/office/drawing/2014/main" id="{C30A6A01-83B7-417E-AFE7-10BEA72F38FB}"/>
              </a:ext>
            </a:extLst>
          </p:cNvPr>
          <p:cNvPicPr>
            <a:picLocks noChangeAspect="1"/>
          </p:cNvPicPr>
          <p:nvPr/>
        </p:nvPicPr>
        <p:blipFill>
          <a:blip r:embed="rId5"/>
          <a:stretch>
            <a:fillRect/>
          </a:stretch>
        </p:blipFill>
        <p:spPr>
          <a:xfrm>
            <a:off x="478749" y="4515479"/>
            <a:ext cx="2469278" cy="1851959"/>
          </a:xfrm>
          <a:prstGeom prst="rect">
            <a:avLst/>
          </a:prstGeom>
        </p:spPr>
      </p:pic>
      <p:sp>
        <p:nvSpPr>
          <p:cNvPr id="2" name="TextBox 1">
            <a:extLst>
              <a:ext uri="{FF2B5EF4-FFF2-40B4-BE49-F238E27FC236}">
                <a16:creationId xmlns:a16="http://schemas.microsoft.com/office/drawing/2014/main" id="{8D83B497-A042-4B66-A2F1-ADF6A4749CCC}"/>
              </a:ext>
            </a:extLst>
          </p:cNvPr>
          <p:cNvSpPr txBox="1"/>
          <p:nvPr/>
        </p:nvSpPr>
        <p:spPr>
          <a:xfrm>
            <a:off x="3297393" y="5854917"/>
            <a:ext cx="3372327" cy="646331"/>
          </a:xfrm>
          <a:prstGeom prst="rect">
            <a:avLst/>
          </a:prstGeom>
          <a:solidFill>
            <a:schemeClr val="bg2"/>
          </a:solidFill>
          <a:ln>
            <a:solidFill>
              <a:schemeClr val="tx2"/>
            </a:solidFill>
          </a:ln>
        </p:spPr>
        <p:txBody>
          <a:bodyPr wrap="square" rtlCol="0">
            <a:spAutoFit/>
          </a:bodyPr>
          <a:lstStyle/>
          <a:p>
            <a:pPr algn="ctr"/>
            <a:r>
              <a:rPr lang="en-GB" dirty="0"/>
              <a:t>GC is a class based subject – you won’t be in the workshop</a:t>
            </a:r>
          </a:p>
        </p:txBody>
      </p:sp>
      <p:pic>
        <p:nvPicPr>
          <p:cNvPr id="10" name="Picture 9">
            <a:extLst>
              <a:ext uri="{FF2B5EF4-FFF2-40B4-BE49-F238E27FC236}">
                <a16:creationId xmlns:a16="http://schemas.microsoft.com/office/drawing/2014/main" id="{451FC617-6497-4F12-87A9-3D9E0F333971}"/>
              </a:ext>
            </a:extLst>
          </p:cNvPr>
          <p:cNvPicPr>
            <a:picLocks noChangeAspect="1"/>
          </p:cNvPicPr>
          <p:nvPr/>
        </p:nvPicPr>
        <p:blipFill>
          <a:blip r:embed="rId6"/>
          <a:stretch>
            <a:fillRect/>
          </a:stretch>
        </p:blipFill>
        <p:spPr>
          <a:xfrm>
            <a:off x="2030286" y="2653070"/>
            <a:ext cx="2821948" cy="1998121"/>
          </a:xfrm>
          <a:prstGeom prst="rect">
            <a:avLst/>
          </a:prstGeom>
        </p:spPr>
      </p:pic>
    </p:spTree>
    <p:extLst>
      <p:ext uri="{BB962C8B-B14F-4D97-AF65-F5344CB8AC3E}">
        <p14:creationId xmlns:p14="http://schemas.microsoft.com/office/powerpoint/2010/main" val="22775762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495242" y="-25171"/>
            <a:ext cx="8229600" cy="1143000"/>
          </a:xfrm>
        </p:spPr>
        <p:txBody>
          <a:bodyPr/>
          <a:lstStyle/>
          <a:p>
            <a:r>
              <a:rPr lang="en-GB" dirty="0"/>
              <a:t>Practical Woodworking</a:t>
            </a:r>
          </a:p>
        </p:txBody>
      </p:sp>
      <p:sp>
        <p:nvSpPr>
          <p:cNvPr id="7" name="Content Placeholder 6"/>
          <p:cNvSpPr>
            <a:spLocks noGrp="1"/>
          </p:cNvSpPr>
          <p:nvPr>
            <p:ph idx="1"/>
          </p:nvPr>
        </p:nvSpPr>
        <p:spPr>
          <a:xfrm>
            <a:off x="4570226" y="995584"/>
            <a:ext cx="4114800" cy="5219455"/>
          </a:xfrm>
          <a:solidFill>
            <a:schemeClr val="bg2">
              <a:lumMod val="90000"/>
            </a:schemeClr>
          </a:solidFill>
          <a:ln>
            <a:solidFill>
              <a:schemeClr val="tx1"/>
            </a:solidFill>
          </a:ln>
        </p:spPr>
        <p:txBody>
          <a:bodyPr>
            <a:normAutofit lnSpcReduction="10000"/>
          </a:bodyPr>
          <a:lstStyle/>
          <a:p>
            <a:pPr marL="0" indent="0" fontAlgn="base">
              <a:buNone/>
            </a:pPr>
            <a:r>
              <a:rPr lang="en-GB" sz="1800" dirty="0"/>
              <a:t>The S3 Practical Woodworking course provides opportunities for learners to gain skills in reading drawings/diagrams in the completion of finished wood –based products. </a:t>
            </a:r>
          </a:p>
          <a:p>
            <a:pPr marL="0" indent="0" fontAlgn="base">
              <a:buNone/>
            </a:pPr>
            <a:endParaRPr lang="en-GB" sz="1800" dirty="0"/>
          </a:p>
          <a:p>
            <a:pPr marL="0" indent="0" fontAlgn="base">
              <a:buNone/>
            </a:pPr>
            <a:r>
              <a:rPr lang="en-GB" sz="1800" dirty="0"/>
              <a:t>The course is highly practical and creative in nature, improving learner’s skills, whilst operating a variety of tools, equipment and materials. It also helps learners develop practical numeracy skills.</a:t>
            </a:r>
          </a:p>
          <a:p>
            <a:pPr marL="0" indent="0" fontAlgn="base">
              <a:buNone/>
            </a:pPr>
            <a:endParaRPr lang="en-GB" sz="1800" dirty="0"/>
          </a:p>
          <a:p>
            <a:pPr marL="0" indent="0" fontAlgn="base">
              <a:buNone/>
            </a:pPr>
            <a:r>
              <a:rPr lang="en-GB" sz="1800" dirty="0"/>
              <a:t>This course enables learners to develop a range of skills, from measuring and marking out timber, to their </a:t>
            </a:r>
          </a:p>
          <a:p>
            <a:pPr marL="0" indent="0" fontAlgn="base">
              <a:buNone/>
            </a:pPr>
            <a:r>
              <a:rPr lang="en-GB" sz="1800" dirty="0"/>
              <a:t>practical creativity skills to</a:t>
            </a:r>
          </a:p>
          <a:p>
            <a:pPr marL="0" indent="0" fontAlgn="base">
              <a:buNone/>
            </a:pPr>
            <a:r>
              <a:rPr lang="en-GB" sz="1800" dirty="0"/>
              <a:t>understanding all about sustainable materials,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60648"/>
            <a:ext cx="1102590" cy="122413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242" y="1764068"/>
            <a:ext cx="2982790" cy="1984912"/>
          </a:xfrm>
          <a:prstGeom prst="rect">
            <a:avLst/>
          </a:prstGeom>
        </p:spPr>
      </p:pic>
      <p:pic>
        <p:nvPicPr>
          <p:cNvPr id="3" name="Picture 2">
            <a:extLst>
              <a:ext uri="{FF2B5EF4-FFF2-40B4-BE49-F238E27FC236}">
                <a16:creationId xmlns:a16="http://schemas.microsoft.com/office/drawing/2014/main" id="{163D8057-6019-4DC8-A94B-5D5C41FCD752}"/>
              </a:ext>
            </a:extLst>
          </p:cNvPr>
          <p:cNvPicPr>
            <a:picLocks noChangeAspect="1"/>
          </p:cNvPicPr>
          <p:nvPr/>
        </p:nvPicPr>
        <p:blipFill>
          <a:blip r:embed="rId5"/>
          <a:stretch>
            <a:fillRect/>
          </a:stretch>
        </p:blipFill>
        <p:spPr>
          <a:xfrm>
            <a:off x="323528" y="4631608"/>
            <a:ext cx="2624832" cy="1850083"/>
          </a:xfrm>
          <a:prstGeom prst="rect">
            <a:avLst/>
          </a:prstGeom>
        </p:spPr>
      </p:pic>
      <p:pic>
        <p:nvPicPr>
          <p:cNvPr id="9" name="Picture 8">
            <a:extLst>
              <a:ext uri="{FF2B5EF4-FFF2-40B4-BE49-F238E27FC236}">
                <a16:creationId xmlns:a16="http://schemas.microsoft.com/office/drawing/2014/main" id="{4ED58B5A-D6BE-4A00-8E16-60CF637A1F3B}"/>
              </a:ext>
            </a:extLst>
          </p:cNvPr>
          <p:cNvPicPr>
            <a:picLocks noChangeAspect="1"/>
          </p:cNvPicPr>
          <p:nvPr/>
        </p:nvPicPr>
        <p:blipFill>
          <a:blip r:embed="rId6"/>
          <a:stretch>
            <a:fillRect/>
          </a:stretch>
        </p:blipFill>
        <p:spPr>
          <a:xfrm>
            <a:off x="1542870" y="3390194"/>
            <a:ext cx="2857500" cy="1600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2138" y="5556650"/>
            <a:ext cx="1001983" cy="1112438"/>
          </a:xfrm>
          <a:prstGeom prst="rect">
            <a:avLst/>
          </a:prstGeom>
        </p:spPr>
      </p:pic>
      <p:sp>
        <p:nvSpPr>
          <p:cNvPr id="10" name="TextBox 9">
            <a:extLst>
              <a:ext uri="{FF2B5EF4-FFF2-40B4-BE49-F238E27FC236}">
                <a16:creationId xmlns:a16="http://schemas.microsoft.com/office/drawing/2014/main" id="{A619ABFB-6A03-4F59-AB14-150CD4736159}"/>
              </a:ext>
            </a:extLst>
          </p:cNvPr>
          <p:cNvSpPr txBox="1"/>
          <p:nvPr/>
        </p:nvSpPr>
        <p:spPr>
          <a:xfrm>
            <a:off x="3434285" y="5971674"/>
            <a:ext cx="3372327" cy="646331"/>
          </a:xfrm>
          <a:prstGeom prst="rect">
            <a:avLst/>
          </a:prstGeom>
          <a:solidFill>
            <a:schemeClr val="bg2"/>
          </a:solidFill>
          <a:ln>
            <a:solidFill>
              <a:schemeClr val="tx2"/>
            </a:solidFill>
          </a:ln>
        </p:spPr>
        <p:txBody>
          <a:bodyPr wrap="square" rtlCol="0">
            <a:spAutoFit/>
          </a:bodyPr>
          <a:lstStyle/>
          <a:p>
            <a:pPr algn="ctr"/>
            <a:r>
              <a:rPr lang="en-GB" dirty="0"/>
              <a:t>PWW is predominately a workshop based course</a:t>
            </a:r>
          </a:p>
        </p:txBody>
      </p:sp>
    </p:spTree>
    <p:extLst>
      <p:ext uri="{BB962C8B-B14F-4D97-AF65-F5344CB8AC3E}">
        <p14:creationId xmlns:p14="http://schemas.microsoft.com/office/powerpoint/2010/main" val="27233449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Image preview">
            <a:extLst>
              <a:ext uri="{FF2B5EF4-FFF2-40B4-BE49-F238E27FC236}">
                <a16:creationId xmlns:a16="http://schemas.microsoft.com/office/drawing/2014/main" id="{9A93384D-6E0F-416B-86FF-2FEFF14345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19803">
            <a:off x="179512" y="4661189"/>
            <a:ext cx="1189102" cy="12483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499925" y="27603"/>
            <a:ext cx="8229600" cy="1143000"/>
          </a:xfrm>
        </p:spPr>
        <p:txBody>
          <a:bodyPr/>
          <a:lstStyle/>
          <a:p>
            <a:r>
              <a:rPr lang="en-GB" b="1" dirty="0"/>
              <a:t>Home Economics</a:t>
            </a:r>
          </a:p>
        </p:txBody>
      </p:sp>
      <p:sp>
        <p:nvSpPr>
          <p:cNvPr id="7" name="Content Placeholder 6"/>
          <p:cNvSpPr>
            <a:spLocks noGrp="1"/>
          </p:cNvSpPr>
          <p:nvPr>
            <p:ph idx="1"/>
          </p:nvPr>
        </p:nvSpPr>
        <p:spPr>
          <a:xfrm>
            <a:off x="1613996" y="1445374"/>
            <a:ext cx="5910786" cy="4525963"/>
          </a:xfrm>
        </p:spPr>
        <p:txBody>
          <a:bodyPr>
            <a:normAutofit/>
          </a:bodyPr>
          <a:lstStyle/>
          <a:p>
            <a:pPr marL="0" indent="0">
              <a:buNone/>
            </a:pPr>
            <a:endParaRPr lang="en-GB" sz="1600" dirty="0"/>
          </a:p>
          <a:p>
            <a:pPr marL="0" indent="0">
              <a:buNone/>
            </a:pPr>
            <a:endParaRPr lang="en-GB"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8344" y="116632"/>
            <a:ext cx="1362023" cy="151216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2" y="116632"/>
            <a:ext cx="1362023" cy="1512168"/>
          </a:xfrm>
          <a:prstGeom prst="rect">
            <a:avLst/>
          </a:prstGeom>
        </p:spPr>
      </p:pic>
      <p:sp>
        <p:nvSpPr>
          <p:cNvPr id="3" name="TextBox 2">
            <a:extLst>
              <a:ext uri="{FF2B5EF4-FFF2-40B4-BE49-F238E27FC236}">
                <a16:creationId xmlns:a16="http://schemas.microsoft.com/office/drawing/2014/main" id="{98203E4F-652C-42B5-8D3A-5294C88E8E40}"/>
              </a:ext>
            </a:extLst>
          </p:cNvPr>
          <p:cNvSpPr txBox="1"/>
          <p:nvPr/>
        </p:nvSpPr>
        <p:spPr>
          <a:xfrm>
            <a:off x="194779" y="1679169"/>
            <a:ext cx="8820971" cy="2800767"/>
          </a:xfrm>
          <a:prstGeom prst="rect">
            <a:avLst/>
          </a:prstGeom>
          <a:solidFill>
            <a:schemeClr val="accent4">
              <a:lumMod val="40000"/>
              <a:lumOff val="60000"/>
            </a:schemeClr>
          </a:solidFill>
          <a:ln w="57150">
            <a:solidFill>
              <a:schemeClr val="accent5">
                <a:lumMod val="75000"/>
              </a:schemeClr>
            </a:solidFill>
            <a:prstDash val="dash"/>
          </a:ln>
        </p:spPr>
        <p:txBody>
          <a:bodyPr wrap="square" rtlCol="0">
            <a:spAutoFit/>
          </a:bodyPr>
          <a:lstStyle/>
          <a:p>
            <a:pPr algn="ctr"/>
            <a:r>
              <a:rPr lang="en-GB" sz="1600" u="sng" dirty="0">
                <a:latin typeface="Cavolini" panose="03000502040302020204" pitchFamily="66" charset="0"/>
                <a:cs typeface="Cavolini" panose="03000502040302020204" pitchFamily="66" charset="0"/>
              </a:rPr>
              <a:t>What You Will Learn</a:t>
            </a:r>
          </a:p>
          <a:p>
            <a:pPr algn="ctr"/>
            <a:r>
              <a:rPr lang="en-GB" sz="1600" dirty="0"/>
              <a:t>In S3 Home Economics you will get the opportunity to ‘taste’ each of our Senior Phase courses; Practical Cookery, Health &amp; Food Technology and Childcare. We will cover elements from all 3 courses including cooking double dishes, developing a new food product and looking after and providing for the child. This is an extremely creative and diverse subject with aspects of both theory and practical, including a double period of cooking each week.</a:t>
            </a:r>
          </a:p>
          <a:p>
            <a:pPr algn="ctr"/>
            <a:r>
              <a:rPr lang="en-GB" sz="1600" u="sng" dirty="0">
                <a:latin typeface="Cavolini" panose="03000502040302020204" pitchFamily="66" charset="0"/>
                <a:cs typeface="Cavolini" panose="03000502040302020204" pitchFamily="66" charset="0"/>
              </a:rPr>
              <a:t>Why Choose It?</a:t>
            </a:r>
          </a:p>
          <a:p>
            <a:pPr algn="ctr"/>
            <a:r>
              <a:rPr lang="en-GB" sz="1600" dirty="0"/>
              <a:t>This subject allows you to cook a variety of and vibrant, exciting and complex dishes. You will also have opportunity to design your very own food product, testing your creativity and inner ‘Gordon Ramsay’ skills. Home Economics opens doors to a huge world of exciting careers, be sure to check out our ‘no wrong path’ board to find out more!</a:t>
            </a:r>
          </a:p>
        </p:txBody>
      </p:sp>
      <p:sp>
        <p:nvSpPr>
          <p:cNvPr id="8" name="TextBox 7">
            <a:extLst>
              <a:ext uri="{FF2B5EF4-FFF2-40B4-BE49-F238E27FC236}">
                <a16:creationId xmlns:a16="http://schemas.microsoft.com/office/drawing/2014/main" id="{A123E670-C0CE-4EB1-AAC9-B557DEAF5583}"/>
              </a:ext>
            </a:extLst>
          </p:cNvPr>
          <p:cNvSpPr txBox="1"/>
          <p:nvPr/>
        </p:nvSpPr>
        <p:spPr>
          <a:xfrm>
            <a:off x="1551320" y="884150"/>
            <a:ext cx="6126809" cy="646331"/>
          </a:xfrm>
          <a:prstGeom prst="rect">
            <a:avLst/>
          </a:prstGeom>
          <a:noFill/>
        </p:spPr>
        <p:txBody>
          <a:bodyPr wrap="square" rtlCol="0">
            <a:spAutoFit/>
          </a:bodyPr>
          <a:lstStyle/>
          <a:p>
            <a:pPr algn="ctr"/>
            <a:r>
              <a:rPr lang="en-GB" b="1" i="1" dirty="0">
                <a:solidFill>
                  <a:schemeClr val="tx1">
                    <a:lumMod val="65000"/>
                    <a:lumOff val="35000"/>
                  </a:schemeClr>
                </a:solidFill>
              </a:rPr>
              <a:t>Check our Twitter for more amazing dishes you could be making: @</a:t>
            </a:r>
            <a:r>
              <a:rPr lang="en-GB" b="1" i="1" dirty="0" err="1">
                <a:solidFill>
                  <a:schemeClr val="tx1">
                    <a:lumMod val="65000"/>
                    <a:lumOff val="35000"/>
                  </a:schemeClr>
                </a:solidFill>
              </a:rPr>
              <a:t>KpssPEandHE</a:t>
            </a:r>
            <a:endParaRPr lang="en-GB" b="1" i="1" dirty="0">
              <a:solidFill>
                <a:schemeClr val="tx1">
                  <a:lumMod val="65000"/>
                  <a:lumOff val="35000"/>
                </a:schemeClr>
              </a:solidFill>
            </a:endParaRPr>
          </a:p>
        </p:txBody>
      </p:sp>
      <p:pic>
        <p:nvPicPr>
          <p:cNvPr id="9" name="Picture 8">
            <a:extLst>
              <a:ext uri="{FF2B5EF4-FFF2-40B4-BE49-F238E27FC236}">
                <a16:creationId xmlns:a16="http://schemas.microsoft.com/office/drawing/2014/main" id="{C903F6D9-D29D-4960-9F8B-182900700DDC}"/>
              </a:ext>
            </a:extLst>
          </p:cNvPr>
          <p:cNvPicPr>
            <a:picLocks noChangeAspect="1"/>
          </p:cNvPicPr>
          <p:nvPr/>
        </p:nvPicPr>
        <p:blipFill>
          <a:blip r:embed="rId6"/>
          <a:stretch>
            <a:fillRect/>
          </a:stretch>
        </p:blipFill>
        <p:spPr>
          <a:xfrm rot="370142">
            <a:off x="1912865" y="4641246"/>
            <a:ext cx="1477284" cy="1628800"/>
          </a:xfrm>
          <a:prstGeom prst="rect">
            <a:avLst/>
          </a:prstGeom>
        </p:spPr>
      </p:pic>
      <p:pic>
        <p:nvPicPr>
          <p:cNvPr id="12" name="Picture 2" descr="Image preview">
            <a:extLst>
              <a:ext uri="{FF2B5EF4-FFF2-40B4-BE49-F238E27FC236}">
                <a16:creationId xmlns:a16="http://schemas.microsoft.com/office/drawing/2014/main" id="{56BF6DF2-3AF7-4C1B-ABD7-3110076B3A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61354">
            <a:off x="1001836" y="5465571"/>
            <a:ext cx="1126040" cy="12869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preview">
            <a:extLst>
              <a:ext uri="{FF2B5EF4-FFF2-40B4-BE49-F238E27FC236}">
                <a16:creationId xmlns:a16="http://schemas.microsoft.com/office/drawing/2014/main" id="{855B167B-A980-4B14-B4EB-401A2020959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06172" y="4628624"/>
            <a:ext cx="2179022" cy="206705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preview">
            <a:extLst>
              <a:ext uri="{FF2B5EF4-FFF2-40B4-BE49-F238E27FC236}">
                <a16:creationId xmlns:a16="http://schemas.microsoft.com/office/drawing/2014/main" id="{2792D673-6978-40EF-9B72-81160CFC140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336758">
            <a:off x="5861063" y="4629945"/>
            <a:ext cx="1365299" cy="14389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292E30C-A7FD-4B5B-83F9-2B5BC476B4CA}"/>
              </a:ext>
            </a:extLst>
          </p:cNvPr>
          <p:cNvPicPr>
            <a:picLocks noChangeAspect="1"/>
          </p:cNvPicPr>
          <p:nvPr/>
        </p:nvPicPr>
        <p:blipFill>
          <a:blip r:embed="rId10"/>
          <a:stretch>
            <a:fillRect/>
          </a:stretch>
        </p:blipFill>
        <p:spPr>
          <a:xfrm rot="207796">
            <a:off x="7496568" y="4587881"/>
            <a:ext cx="1472908" cy="1253503"/>
          </a:xfrm>
          <a:prstGeom prst="rect">
            <a:avLst/>
          </a:prstGeom>
        </p:spPr>
      </p:pic>
      <p:pic>
        <p:nvPicPr>
          <p:cNvPr id="11" name="Picture 10">
            <a:extLst>
              <a:ext uri="{FF2B5EF4-FFF2-40B4-BE49-F238E27FC236}">
                <a16:creationId xmlns:a16="http://schemas.microsoft.com/office/drawing/2014/main" id="{AB593427-3EDA-4D10-A210-170C7460D170}"/>
              </a:ext>
            </a:extLst>
          </p:cNvPr>
          <p:cNvPicPr>
            <a:picLocks noChangeAspect="1"/>
          </p:cNvPicPr>
          <p:nvPr/>
        </p:nvPicPr>
        <p:blipFill>
          <a:blip r:embed="rId11"/>
          <a:stretch>
            <a:fillRect/>
          </a:stretch>
        </p:blipFill>
        <p:spPr>
          <a:xfrm rot="228511">
            <a:off x="6920732" y="5598368"/>
            <a:ext cx="1657120" cy="1143000"/>
          </a:xfrm>
          <a:prstGeom prst="rect">
            <a:avLst/>
          </a:prstGeom>
        </p:spPr>
      </p:pic>
    </p:spTree>
    <p:extLst>
      <p:ext uri="{BB962C8B-B14F-4D97-AF65-F5344CB8AC3E}">
        <p14:creationId xmlns:p14="http://schemas.microsoft.com/office/powerpoint/2010/main" val="888320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55CB6DB9-FB25-47E8-B08D-44CE8EC72A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107504" y="116633"/>
            <a:ext cx="8928992" cy="852912"/>
          </a:xfrm>
        </p:spPr>
        <p:txBody>
          <a:bodyPr>
            <a:normAutofit/>
          </a:bodyPr>
          <a:lstStyle/>
          <a:p>
            <a:r>
              <a:rPr lang="en-GB" sz="4200" dirty="0"/>
              <a:t>Music Technology</a:t>
            </a:r>
          </a:p>
        </p:txBody>
      </p:sp>
      <p:sp>
        <p:nvSpPr>
          <p:cNvPr id="11" name="TextBox 10"/>
          <p:cNvSpPr txBox="1"/>
          <p:nvPr/>
        </p:nvSpPr>
        <p:spPr>
          <a:xfrm rot="591984">
            <a:off x="6455555" y="579762"/>
            <a:ext cx="2512933" cy="2677656"/>
          </a:xfrm>
          <a:prstGeom prst="rect">
            <a:avLst/>
          </a:prstGeom>
          <a:noFill/>
        </p:spPr>
        <p:txBody>
          <a:bodyPr wrap="square" rtlCol="0">
            <a:spAutoFit/>
          </a:bodyPr>
          <a:lstStyle/>
          <a:p>
            <a:pPr algn="ctr"/>
            <a:r>
              <a:rPr lang="en-GB" sz="2800" dirty="0"/>
              <a:t>Learn about different genres of Popular music (Pop, Rock,  Hip-Hop, Rap etc.)</a:t>
            </a:r>
          </a:p>
        </p:txBody>
      </p:sp>
      <p:sp>
        <p:nvSpPr>
          <p:cNvPr id="12" name="TextBox 11"/>
          <p:cNvSpPr txBox="1"/>
          <p:nvPr/>
        </p:nvSpPr>
        <p:spPr>
          <a:xfrm rot="21165258">
            <a:off x="6198613" y="3731031"/>
            <a:ext cx="2593389" cy="1384995"/>
          </a:xfrm>
          <a:prstGeom prst="rect">
            <a:avLst/>
          </a:prstGeom>
          <a:noFill/>
        </p:spPr>
        <p:txBody>
          <a:bodyPr wrap="square" rtlCol="0">
            <a:spAutoFit/>
          </a:bodyPr>
          <a:lstStyle/>
          <a:p>
            <a:pPr algn="ctr"/>
            <a:r>
              <a:rPr lang="en-GB" sz="2800" dirty="0"/>
              <a:t>Learn how to mix and edit music</a:t>
            </a:r>
          </a:p>
        </p:txBody>
      </p:sp>
      <p:sp>
        <p:nvSpPr>
          <p:cNvPr id="14" name="TextBox 13"/>
          <p:cNvSpPr txBox="1"/>
          <p:nvPr/>
        </p:nvSpPr>
        <p:spPr>
          <a:xfrm>
            <a:off x="6448590" y="5424259"/>
            <a:ext cx="2526862" cy="830997"/>
          </a:xfrm>
          <a:prstGeom prst="rect">
            <a:avLst/>
          </a:prstGeom>
          <a:noFill/>
        </p:spPr>
        <p:txBody>
          <a:bodyPr wrap="square" rtlCol="0">
            <a:spAutoFit/>
          </a:bodyPr>
          <a:lstStyle/>
          <a:p>
            <a:pPr algn="ctr"/>
            <a:r>
              <a:rPr lang="en-GB" sz="2400" dirty="0"/>
              <a:t>Work individually and as a group</a:t>
            </a:r>
          </a:p>
        </p:txBody>
      </p:sp>
      <p:sp>
        <p:nvSpPr>
          <p:cNvPr id="16" name="TextBox 15"/>
          <p:cNvSpPr txBox="1"/>
          <p:nvPr/>
        </p:nvSpPr>
        <p:spPr>
          <a:xfrm>
            <a:off x="179512" y="1377969"/>
            <a:ext cx="2923566" cy="4401205"/>
          </a:xfrm>
          <a:prstGeom prst="rect">
            <a:avLst/>
          </a:prstGeom>
          <a:noFill/>
        </p:spPr>
        <p:txBody>
          <a:bodyPr wrap="square" rtlCol="0">
            <a:spAutoFit/>
          </a:bodyPr>
          <a:lstStyle/>
          <a:p>
            <a:r>
              <a:rPr lang="en-GB" sz="2800" dirty="0"/>
              <a:t>Use GarageBand to complete projects such as –</a:t>
            </a:r>
          </a:p>
          <a:p>
            <a:endParaRPr lang="en-GB" sz="2800" dirty="0"/>
          </a:p>
          <a:p>
            <a:pPr marL="457200" indent="-457200">
              <a:buFont typeface="Arial" charset="0"/>
              <a:buChar char="•"/>
            </a:pPr>
            <a:r>
              <a:rPr lang="en-GB" sz="2400" dirty="0"/>
              <a:t>Radio Shows</a:t>
            </a:r>
          </a:p>
          <a:p>
            <a:pPr marL="457200" indent="-457200">
              <a:buFont typeface="Arial" charset="0"/>
              <a:buChar char="•"/>
            </a:pPr>
            <a:r>
              <a:rPr lang="en-GB" sz="2400" dirty="0"/>
              <a:t>Audiobooks</a:t>
            </a:r>
          </a:p>
          <a:p>
            <a:pPr marL="457200" indent="-457200">
              <a:buFont typeface="Arial" charset="0"/>
              <a:buChar char="•"/>
            </a:pPr>
            <a:r>
              <a:rPr lang="en-GB" sz="2400" dirty="0"/>
              <a:t>Foley </a:t>
            </a:r>
          </a:p>
          <a:p>
            <a:pPr marL="457200" indent="-457200">
              <a:buFont typeface="Arial" charset="0"/>
              <a:buChar char="•"/>
            </a:pPr>
            <a:r>
              <a:rPr lang="en-GB" sz="2400" dirty="0"/>
              <a:t>Adding sound to film clips and computer games</a:t>
            </a:r>
          </a:p>
          <a:p>
            <a:pPr marL="457200" indent="-457200">
              <a:buFont typeface="Arial" charset="0"/>
              <a:buChar char="•"/>
            </a:pPr>
            <a:endParaRPr lang="en-GB" sz="2400" dirty="0"/>
          </a:p>
        </p:txBody>
      </p:sp>
      <p:pic>
        <p:nvPicPr>
          <p:cNvPr id="15" name="Picture 14">
            <a:extLst>
              <a:ext uri="{FF2B5EF4-FFF2-40B4-BE49-F238E27FC236}">
                <a16:creationId xmlns:a16="http://schemas.microsoft.com/office/drawing/2014/main" id="{21ABBD40-FB0C-422C-80AC-8A9D5DC07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88913"/>
            <a:ext cx="907769" cy="1007839"/>
          </a:xfrm>
          <a:prstGeom prst="rect">
            <a:avLst/>
          </a:prstGeom>
        </p:spPr>
      </p:pic>
      <p:pic>
        <p:nvPicPr>
          <p:cNvPr id="3" name="Picture 2" descr="GarageBand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0839" y="3050007"/>
            <a:ext cx="2857500" cy="17811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AutoShape 4" descr="Science of Sound Activity ♪ Make Some Noise for Foley 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6" descr="Science of Sound Activity ♪ Make Some Noise for Foley Ar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8" descr="What is a Foley Artist? How They Bring Movies to Lif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0" descr="What is a Foley Artist? How They Bring Movies to Lif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12" descr="What is a Foley Artist? How They Bring Movies to Life"/>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7"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0839" y="4978955"/>
            <a:ext cx="2933215" cy="16499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AutoShape 15" descr="Recording Studio Etiquette: An Audio Producer&amp;#39;s Guide - IPR"/>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40" name="Picture 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7938" y="969545"/>
            <a:ext cx="2923566" cy="19499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01615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Free Choice Column</a:t>
            </a:r>
          </a:p>
        </p:txBody>
      </p:sp>
      <p:sp>
        <p:nvSpPr>
          <p:cNvPr id="7" name="Content Placeholder 6"/>
          <p:cNvSpPr>
            <a:spLocks noGrp="1"/>
          </p:cNvSpPr>
          <p:nvPr>
            <p:ph idx="1"/>
          </p:nvPr>
        </p:nvSpPr>
        <p:spPr/>
        <p:txBody>
          <a:bodyPr>
            <a:normAutofit/>
          </a:bodyPr>
          <a:lstStyle/>
          <a:p>
            <a:r>
              <a:rPr lang="en-GB" dirty="0"/>
              <a:t>In this column you can pick any of the subjects that appear in any other column. Please make sure you select your 1</a:t>
            </a:r>
            <a:r>
              <a:rPr lang="en-GB" baseline="30000" dirty="0"/>
              <a:t>st</a:t>
            </a:r>
            <a:r>
              <a:rPr lang="en-GB" dirty="0"/>
              <a:t>, 2</a:t>
            </a:r>
            <a:r>
              <a:rPr lang="en-GB" baseline="30000" dirty="0"/>
              <a:t>nd</a:t>
            </a:r>
            <a:r>
              <a:rPr lang="en-GB" dirty="0"/>
              <a:t> and 3</a:t>
            </a:r>
            <a:r>
              <a:rPr lang="en-GB" baseline="30000" dirty="0"/>
              <a:t>rd</a:t>
            </a:r>
            <a:r>
              <a:rPr lang="en-GB" dirty="0"/>
              <a:t> choice. </a:t>
            </a:r>
          </a:p>
          <a:p>
            <a:r>
              <a:rPr lang="en-GB" dirty="0"/>
              <a:t>Do not select a subject you have already chosen as a first option - no matter how much you like it!</a:t>
            </a:r>
          </a:p>
          <a:p>
            <a:r>
              <a:rPr lang="en-GB" dirty="0"/>
              <a:t>You can only select German and Design and Manufacture in this column.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6376" y="5646442"/>
            <a:ext cx="857967" cy="95254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88913"/>
            <a:ext cx="972874" cy="1080120"/>
          </a:xfrm>
          <a:prstGeom prst="rect">
            <a:avLst/>
          </a:prstGeom>
        </p:spPr>
      </p:pic>
    </p:spTree>
    <p:extLst>
      <p:ext uri="{BB962C8B-B14F-4D97-AF65-F5344CB8AC3E}">
        <p14:creationId xmlns:p14="http://schemas.microsoft.com/office/powerpoint/2010/main" val="151460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Frequently asked questions</a:t>
            </a:r>
          </a:p>
        </p:txBody>
      </p:sp>
      <p:sp>
        <p:nvSpPr>
          <p:cNvPr id="7" name="Content Placeholder 6"/>
          <p:cNvSpPr>
            <a:spLocks noGrp="1"/>
          </p:cNvSpPr>
          <p:nvPr>
            <p:ph idx="1"/>
          </p:nvPr>
        </p:nvSpPr>
        <p:spPr>
          <a:xfrm>
            <a:off x="457200" y="1600200"/>
            <a:ext cx="8229600" cy="4983162"/>
          </a:xfrm>
        </p:spPr>
        <p:txBody>
          <a:bodyPr>
            <a:normAutofit fontScale="77500" lnSpcReduction="20000"/>
          </a:bodyPr>
          <a:lstStyle/>
          <a:p>
            <a:r>
              <a:rPr lang="en-GB" dirty="0"/>
              <a:t>Can I study a subject in S4 if I haven’t chosen it in S3?</a:t>
            </a:r>
          </a:p>
          <a:p>
            <a:pPr lvl="1"/>
            <a:r>
              <a:rPr lang="en-GB" i="1" dirty="0">
                <a:solidFill>
                  <a:srgbClr val="FF0000"/>
                </a:solidFill>
              </a:rPr>
              <a:t>It is always best to continue with subjects you experienced in S3 as you will have a greater depth of knowledge. You may be able to select a new subject in S4 and this would be looked at on an individual basis.</a:t>
            </a:r>
          </a:p>
          <a:p>
            <a:r>
              <a:rPr lang="en-GB" dirty="0"/>
              <a:t>Can I change my subject choice during S3?</a:t>
            </a:r>
          </a:p>
          <a:p>
            <a:pPr lvl="1"/>
            <a:r>
              <a:rPr lang="en-GB" i="1" dirty="0">
                <a:solidFill>
                  <a:srgbClr val="FF0000"/>
                </a:solidFill>
              </a:rPr>
              <a:t>Only under exceptional circumstances with the agreement of your Pupil Support Teacher and Parent/Carer.</a:t>
            </a:r>
            <a:endParaRPr lang="en-GB" dirty="0">
              <a:solidFill>
                <a:srgbClr val="FF0000"/>
              </a:solidFill>
            </a:endParaRPr>
          </a:p>
          <a:p>
            <a:r>
              <a:rPr lang="en-GB" dirty="0"/>
              <a:t>Will I get all the choices I have made?</a:t>
            </a:r>
          </a:p>
          <a:p>
            <a:pPr lvl="1"/>
            <a:r>
              <a:rPr lang="en-GB" i="1" dirty="0">
                <a:solidFill>
                  <a:srgbClr val="FF0000"/>
                </a:solidFill>
              </a:rPr>
              <a:t>The school will try its best to meet everybody's choices but your first choice cannot be guaranteed.</a:t>
            </a:r>
          </a:p>
          <a:p>
            <a:r>
              <a:rPr lang="en-GB" dirty="0"/>
              <a:t>What kind of work will I be doing in my chosen subjects?</a:t>
            </a:r>
          </a:p>
          <a:p>
            <a:pPr lvl="1"/>
            <a:r>
              <a:rPr lang="en-GB" i="1" dirty="0">
                <a:solidFill>
                  <a:srgbClr val="FF0000"/>
                </a:solidFill>
              </a:rPr>
              <a:t>You will have the chance to develop skills and understanding which will help you when you start your National Qualifications in S4. </a:t>
            </a: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5611" y="6093296"/>
            <a:ext cx="605842" cy="67262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88913"/>
            <a:ext cx="1008112" cy="1119244"/>
          </a:xfrm>
          <a:prstGeom prst="rect">
            <a:avLst/>
          </a:prstGeom>
        </p:spPr>
      </p:pic>
    </p:spTree>
    <p:extLst>
      <p:ext uri="{BB962C8B-B14F-4D97-AF65-F5344CB8AC3E}">
        <p14:creationId xmlns:p14="http://schemas.microsoft.com/office/powerpoint/2010/main" val="5531425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What next?</a:t>
            </a:r>
          </a:p>
        </p:txBody>
      </p:sp>
      <p:sp>
        <p:nvSpPr>
          <p:cNvPr id="7" name="Content Placeholder 6"/>
          <p:cNvSpPr>
            <a:spLocks noGrp="1"/>
          </p:cNvSpPr>
          <p:nvPr>
            <p:ph idx="1"/>
          </p:nvPr>
        </p:nvSpPr>
        <p:spPr>
          <a:xfrm>
            <a:off x="457200" y="1696895"/>
            <a:ext cx="8229600" cy="4872899"/>
          </a:xfrm>
        </p:spPr>
        <p:txBody>
          <a:bodyPr>
            <a:normAutofit lnSpcReduction="10000"/>
          </a:bodyPr>
          <a:lstStyle/>
          <a:p>
            <a:r>
              <a:rPr lang="en-GB" sz="2700" dirty="0"/>
              <a:t>You will be given a Personalisation and Choice information sheet via Satchel: One. Please discuss the options with your parent / carer.</a:t>
            </a:r>
          </a:p>
          <a:p>
            <a:r>
              <a:rPr lang="en-GB" sz="2700" dirty="0"/>
              <a:t>If you or your parent/carer has any questions, you should contact your Pastoral Care Teacher.</a:t>
            </a:r>
          </a:p>
          <a:p>
            <a:r>
              <a:rPr lang="en-GB" sz="2700" dirty="0"/>
              <a:t>The Personalisation and Choice form will be completed using a Google Form. You can access this from your Glow account using the link or QR code on the information sheet or the QR code at the top right of this screen.</a:t>
            </a:r>
            <a:r>
              <a:rPr lang="en-GB" sz="2700" b="1" dirty="0"/>
              <a:t> </a:t>
            </a:r>
            <a:endParaRPr lang="en-GB" sz="2700" dirty="0"/>
          </a:p>
          <a:p>
            <a:r>
              <a:rPr lang="en-GB" sz="2700" dirty="0"/>
              <a:t>Forms should be submitted by </a:t>
            </a:r>
            <a:r>
              <a:rPr lang="en-GB" sz="2700" b="1" dirty="0"/>
              <a:t>Friday 19</a:t>
            </a:r>
            <a:r>
              <a:rPr lang="en-GB" sz="2700" b="1" baseline="30000" dirty="0"/>
              <a:t>th</a:t>
            </a:r>
            <a:r>
              <a:rPr lang="en-GB" sz="2700" b="1" dirty="0"/>
              <a:t> January 2024</a:t>
            </a:r>
            <a:endParaRPr lang="en-GB" sz="27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1217" y="5877271"/>
            <a:ext cx="831354" cy="923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88913"/>
            <a:ext cx="963739" cy="1069978"/>
          </a:xfrm>
          <a:prstGeom prst="rect">
            <a:avLst/>
          </a:prstGeom>
        </p:spPr>
      </p:pic>
      <p:pic>
        <p:nvPicPr>
          <p:cNvPr id="3" name="Picture 2">
            <a:extLst>
              <a:ext uri="{FF2B5EF4-FFF2-40B4-BE49-F238E27FC236}">
                <a16:creationId xmlns:a16="http://schemas.microsoft.com/office/drawing/2014/main" id="{9E6E277C-A3A2-4200-8E20-71EDF3400A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0311" y="-25689"/>
            <a:ext cx="1841329" cy="1841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898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9627" y="4665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802579" y="188913"/>
            <a:ext cx="7620000" cy="1143000"/>
          </a:xfrm>
        </p:spPr>
        <p:txBody>
          <a:bodyPr/>
          <a:lstStyle/>
          <a:p>
            <a:r>
              <a:rPr lang="en-GB" b="1" dirty="0"/>
              <a:t>Mathematics</a:t>
            </a:r>
          </a:p>
        </p:txBody>
      </p:sp>
      <p:sp>
        <p:nvSpPr>
          <p:cNvPr id="7" name="Content Placeholder 6"/>
          <p:cNvSpPr>
            <a:spLocks noGrp="1"/>
          </p:cNvSpPr>
          <p:nvPr>
            <p:ph idx="1"/>
          </p:nvPr>
        </p:nvSpPr>
        <p:spPr>
          <a:xfrm rot="19688316">
            <a:off x="137378" y="2341649"/>
            <a:ext cx="2664296" cy="1843122"/>
          </a:xfrm>
        </p:spPr>
        <p:txBody>
          <a:bodyPr>
            <a:normAutofit fontScale="92500" lnSpcReduction="10000"/>
          </a:bodyPr>
          <a:lstStyle/>
          <a:p>
            <a:pPr marL="0" indent="0">
              <a:buNone/>
            </a:pPr>
            <a:r>
              <a:rPr lang="en-GB" dirty="0"/>
              <a:t>Bias &amp; misleading statistics in </a:t>
            </a:r>
          </a:p>
          <a:p>
            <a:pPr marL="0" indent="0">
              <a:buNone/>
            </a:pPr>
            <a:r>
              <a:rPr lang="en-GB" dirty="0"/>
              <a:t>the media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5086822"/>
            <a:ext cx="1362023" cy="15121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58081"/>
            <a:ext cx="1362023" cy="1512168"/>
          </a:xfrm>
          <a:prstGeom prst="rect">
            <a:avLst/>
          </a:prstGeom>
        </p:spPr>
      </p:pic>
      <p:sp>
        <p:nvSpPr>
          <p:cNvPr id="8" name="Content Placeholder 6"/>
          <p:cNvSpPr txBox="1">
            <a:spLocks/>
          </p:cNvSpPr>
          <p:nvPr/>
        </p:nvSpPr>
        <p:spPr>
          <a:xfrm rot="19688316">
            <a:off x="6801184" y="2121134"/>
            <a:ext cx="2664296" cy="184312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t>Research the impact of maths on the real world</a:t>
            </a:r>
          </a:p>
        </p:txBody>
      </p:sp>
      <p:sp>
        <p:nvSpPr>
          <p:cNvPr id="12" name="Content Placeholder 6"/>
          <p:cNvSpPr txBox="1">
            <a:spLocks/>
          </p:cNvSpPr>
          <p:nvPr/>
        </p:nvSpPr>
        <p:spPr>
          <a:xfrm>
            <a:off x="3239495" y="5096832"/>
            <a:ext cx="2727117" cy="184312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dirty="0"/>
              <a:t>Analysis of real life data &amp; mathematical modelling. </a:t>
            </a:r>
          </a:p>
        </p:txBody>
      </p:sp>
      <p:sp>
        <p:nvSpPr>
          <p:cNvPr id="14" name="Content Placeholder 6"/>
          <p:cNvSpPr txBox="1">
            <a:spLocks/>
          </p:cNvSpPr>
          <p:nvPr/>
        </p:nvSpPr>
        <p:spPr>
          <a:xfrm rot="2463684">
            <a:off x="6531008" y="5079981"/>
            <a:ext cx="2664296" cy="184312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t> </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92" y="5229200"/>
            <a:ext cx="2763870" cy="154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9320" y="183234"/>
            <a:ext cx="2792792" cy="137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7287" y="1991307"/>
            <a:ext cx="4146516" cy="2758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186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594268" y="259010"/>
            <a:ext cx="8229600" cy="1143000"/>
          </a:xfrm>
        </p:spPr>
        <p:txBody>
          <a:bodyPr/>
          <a:lstStyle/>
          <a:p>
            <a:r>
              <a:rPr lang="en-GB" b="1" dirty="0"/>
              <a:t>S3 Health and Wellbeing</a:t>
            </a:r>
          </a:p>
        </p:txBody>
      </p:sp>
      <p:sp>
        <p:nvSpPr>
          <p:cNvPr id="7" name="Content Placeholder 6"/>
          <p:cNvSpPr>
            <a:spLocks noGrp="1"/>
          </p:cNvSpPr>
          <p:nvPr>
            <p:ph idx="1"/>
          </p:nvPr>
        </p:nvSpPr>
        <p:spPr>
          <a:xfrm>
            <a:off x="1541535" y="1423367"/>
            <a:ext cx="5910786" cy="4525963"/>
          </a:xfrm>
        </p:spPr>
        <p:txBody>
          <a:bodyPr>
            <a:normAutofit/>
          </a:bodyPr>
          <a:lstStyle/>
          <a:p>
            <a:pPr marL="0" indent="0">
              <a:buNone/>
            </a:pPr>
            <a:r>
              <a:rPr lang="en-GB" sz="2000" dirty="0"/>
              <a:t>All young people will continue to receive Health and Wellbeing in S3.  The reason for this is simple: there is nothing more important than Health and Wellbeing in order for you to achieve your full potential in school.  As a school we care deeply about your mental, physical, social and emotional wellbeing.  As a result PE and PSE will both be part of your timetable.   </a:t>
            </a:r>
          </a:p>
          <a:p>
            <a:pPr marL="0" indent="0">
              <a:buNone/>
            </a:pPr>
            <a:endParaRPr lang="en-GB" sz="2000" dirty="0"/>
          </a:p>
          <a:p>
            <a:pPr marL="0" indent="0">
              <a:buNone/>
            </a:pPr>
            <a:r>
              <a:rPr lang="en-GB" sz="2000" dirty="0"/>
              <a:t>PE will be delighted to let you pick our subjects at certificated levels in S4, S5 and S6.  </a:t>
            </a:r>
          </a:p>
          <a:p>
            <a:pPr marL="0" indent="0">
              <a:buNone/>
            </a:pPr>
            <a:endParaRPr lang="en-GB" dirty="0"/>
          </a:p>
          <a:p>
            <a:pPr marL="0" indent="0">
              <a:buNone/>
            </a:pP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4" y="116632"/>
            <a:ext cx="1362023" cy="15121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6632"/>
            <a:ext cx="1362023" cy="1512168"/>
          </a:xfrm>
          <a:prstGeom prst="rect">
            <a:avLst/>
          </a:prstGeom>
        </p:spPr>
      </p:pic>
      <p:pic>
        <p:nvPicPr>
          <p:cNvPr id="1030" name="Picture 6" descr="Exercise Posters for Gyms: How to Decorate the Gym Walls with Workout  Prints | PrintMePoster.com Blog">
            <a:extLst>
              <a:ext uri="{FF2B5EF4-FFF2-40B4-BE49-F238E27FC236}">
                <a16:creationId xmlns:a16="http://schemas.microsoft.com/office/drawing/2014/main" id="{8D31E50E-5790-43E6-AFC9-9BDB22C306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466" y="4892624"/>
            <a:ext cx="1797907" cy="17979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ental Health Awareness Month Posters | Redbubble">
            <a:extLst>
              <a:ext uri="{FF2B5EF4-FFF2-40B4-BE49-F238E27FC236}">
                <a16:creationId xmlns:a16="http://schemas.microsoft.com/office/drawing/2014/main" id="{31F9C02E-7F95-48B8-9F7A-264D6319BC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9080" y="4997379"/>
            <a:ext cx="1525746" cy="169315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RISTIANO RONALDO POSTER FOOTBALL JUVENTUS FC WALL ART PRINT IMAGE -A3 A4  SIZE | eBay">
            <a:extLst>
              <a:ext uri="{FF2B5EF4-FFF2-40B4-BE49-F238E27FC236}">
                <a16:creationId xmlns:a16="http://schemas.microsoft.com/office/drawing/2014/main" id="{7424A38C-879D-4422-B222-444D52CBB1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61" y="2261387"/>
            <a:ext cx="1599662" cy="15996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nti Bullying Poster - The 4 Types: Physical, Verbal, Social and Cyber –  ZoCo Products">
            <a:extLst>
              <a:ext uri="{FF2B5EF4-FFF2-40B4-BE49-F238E27FC236}">
                <a16:creationId xmlns:a16="http://schemas.microsoft.com/office/drawing/2014/main" id="{DC0D8414-0525-488F-90C2-F0E2BDCD98C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5431" y="4966641"/>
            <a:ext cx="2357276" cy="184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619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584743" y="620688"/>
            <a:ext cx="8229600" cy="1143000"/>
          </a:xfrm>
        </p:spPr>
        <p:txBody>
          <a:bodyPr/>
          <a:lstStyle/>
          <a:p>
            <a:r>
              <a:rPr lang="en-GB" dirty="0"/>
              <a:t> </a:t>
            </a:r>
            <a:r>
              <a:rPr lang="en-GB" b="1" dirty="0"/>
              <a:t>S2 Personalisation and Choice</a:t>
            </a:r>
          </a:p>
        </p:txBody>
      </p:sp>
      <p:sp>
        <p:nvSpPr>
          <p:cNvPr id="7" name="Content Placeholder 6"/>
          <p:cNvSpPr>
            <a:spLocks noGrp="1"/>
          </p:cNvSpPr>
          <p:nvPr>
            <p:ph idx="1"/>
          </p:nvPr>
        </p:nvSpPr>
        <p:spPr>
          <a:xfrm>
            <a:off x="456406" y="1916832"/>
            <a:ext cx="8229600" cy="4525963"/>
          </a:xfrm>
        </p:spPr>
        <p:txBody>
          <a:bodyPr>
            <a:normAutofit fontScale="85000" lnSpcReduction="20000"/>
          </a:bodyPr>
          <a:lstStyle/>
          <a:p>
            <a:pPr marL="0" indent="0">
              <a:buNone/>
            </a:pPr>
            <a:r>
              <a:rPr lang="en-GB" dirty="0"/>
              <a:t>In addition to these core subjects you will choose:</a:t>
            </a:r>
          </a:p>
          <a:p>
            <a:pPr marL="0" indent="0">
              <a:buNone/>
            </a:pPr>
            <a:endParaRPr lang="en-GB" dirty="0"/>
          </a:p>
          <a:p>
            <a:r>
              <a:rPr lang="en-GB" dirty="0"/>
              <a:t>1 Expressive Arts subject;</a:t>
            </a:r>
          </a:p>
          <a:p>
            <a:r>
              <a:rPr lang="en-GB" dirty="0"/>
              <a:t>1 Modern Language;</a:t>
            </a:r>
          </a:p>
          <a:p>
            <a:r>
              <a:rPr lang="en-GB" dirty="0"/>
              <a:t>1 Science subject;</a:t>
            </a:r>
          </a:p>
          <a:p>
            <a:r>
              <a:rPr lang="en-GB" dirty="0"/>
              <a:t>1 Humanities subject (Social Subjects);</a:t>
            </a:r>
          </a:p>
          <a:p>
            <a:r>
              <a:rPr lang="en-GB" dirty="0"/>
              <a:t>1 Technology subject;</a:t>
            </a:r>
          </a:p>
          <a:p>
            <a:r>
              <a:rPr lang="en-GB" dirty="0"/>
              <a:t>1 additional subject from any curricular </a:t>
            </a:r>
          </a:p>
          <a:p>
            <a:pPr marL="0" indent="0">
              <a:buNone/>
            </a:pPr>
            <a:r>
              <a:rPr lang="en-GB" dirty="0"/>
              <a:t>    area, German as a 2</a:t>
            </a:r>
            <a:r>
              <a:rPr lang="en-GB" baseline="30000" dirty="0"/>
              <a:t>nd</a:t>
            </a:r>
            <a:r>
              <a:rPr lang="en-GB" dirty="0"/>
              <a:t> language or Design and </a:t>
            </a:r>
          </a:p>
          <a:p>
            <a:pPr marL="0" indent="0">
              <a:buNone/>
            </a:pPr>
            <a:r>
              <a:rPr lang="en-GB" dirty="0"/>
              <a:t>    Manufacture.</a:t>
            </a:r>
          </a:p>
          <a:p>
            <a:pPr marL="0" indent="0">
              <a:buNone/>
            </a:pP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7082" y="5256026"/>
            <a:ext cx="1168924" cy="129778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3" y="116632"/>
            <a:ext cx="1102590" cy="1224136"/>
          </a:xfrm>
          <a:prstGeom prst="rect">
            <a:avLst/>
          </a:prstGeom>
        </p:spPr>
      </p:pic>
    </p:spTree>
    <p:extLst>
      <p:ext uri="{BB962C8B-B14F-4D97-AF65-F5344CB8AC3E}">
        <p14:creationId xmlns:p14="http://schemas.microsoft.com/office/powerpoint/2010/main" val="139394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7"/>
          <p:cNvSpPr>
            <a:spLocks noGrp="1"/>
          </p:cNvSpPr>
          <p:nvPr>
            <p:ph type="ctrTitle"/>
          </p:nvPr>
        </p:nvSpPr>
        <p:spPr/>
        <p:txBody>
          <a:bodyPr/>
          <a:lstStyle/>
          <a:p>
            <a:r>
              <a:rPr lang="en-GB" dirty="0"/>
              <a:t>Let’s have a closer look at each choice you need to make</a:t>
            </a:r>
          </a:p>
        </p:txBody>
      </p:sp>
      <p:sp>
        <p:nvSpPr>
          <p:cNvPr id="9" name="Subtitle 8"/>
          <p:cNvSpPr>
            <a:spLocks noGrp="1"/>
          </p:cNvSpPr>
          <p:nvPr>
            <p:ph type="subTitle" idx="1"/>
          </p:nvPr>
        </p:nvSpPr>
        <p:spPr/>
        <p:txBody>
          <a:bodyPr/>
          <a:lstStyle/>
          <a:p>
            <a:endParaRPr lang="en-GB"/>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5086822"/>
            <a:ext cx="1362023" cy="15121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32656"/>
            <a:ext cx="1362023" cy="151216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4662" y="3962223"/>
            <a:ext cx="3114675" cy="1466850"/>
          </a:xfrm>
          <a:prstGeom prst="rect">
            <a:avLst/>
          </a:prstGeom>
        </p:spPr>
      </p:pic>
    </p:spTree>
    <p:extLst>
      <p:ext uri="{BB962C8B-B14F-4D97-AF65-F5344CB8AC3E}">
        <p14:creationId xmlns:p14="http://schemas.microsoft.com/office/powerpoint/2010/main" val="4137681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Expressive Arts	</a:t>
            </a:r>
          </a:p>
        </p:txBody>
      </p:sp>
      <p:sp>
        <p:nvSpPr>
          <p:cNvPr id="7" name="Content Placeholder 6"/>
          <p:cNvSpPr>
            <a:spLocks noGrp="1"/>
          </p:cNvSpPr>
          <p:nvPr>
            <p:ph idx="1"/>
          </p:nvPr>
        </p:nvSpPr>
        <p:spPr/>
        <p:txBody>
          <a:bodyPr/>
          <a:lstStyle/>
          <a:p>
            <a:endParaRPr lang="en-GB" dirty="0"/>
          </a:p>
          <a:p>
            <a:pPr marL="0" indent="0">
              <a:buNone/>
            </a:pPr>
            <a:r>
              <a:rPr lang="en-GB" dirty="0"/>
              <a:t>You are choosing (at least) one of the following subjects:</a:t>
            </a:r>
          </a:p>
          <a:p>
            <a:pPr marL="0" indent="0">
              <a:buNone/>
            </a:pPr>
            <a:endParaRPr lang="en-GB" dirty="0"/>
          </a:p>
          <a:p>
            <a:pPr lvl="1"/>
            <a:r>
              <a:rPr lang="en-GB" dirty="0"/>
              <a:t>Art and Design</a:t>
            </a:r>
          </a:p>
          <a:p>
            <a:pPr lvl="1"/>
            <a:r>
              <a:rPr lang="en-GB" dirty="0"/>
              <a:t>Dance</a:t>
            </a:r>
          </a:p>
          <a:p>
            <a:pPr lvl="1"/>
            <a:r>
              <a:rPr lang="en-GB" dirty="0"/>
              <a:t>Drama</a:t>
            </a:r>
          </a:p>
          <a:p>
            <a:pPr lvl="1"/>
            <a:r>
              <a:rPr lang="en-GB" dirty="0"/>
              <a:t>Music</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5086822"/>
            <a:ext cx="1362023" cy="15121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58081"/>
            <a:ext cx="1362023" cy="1512168"/>
          </a:xfrm>
          <a:prstGeom prst="rect">
            <a:avLst/>
          </a:prstGeom>
        </p:spPr>
      </p:pic>
    </p:spTree>
    <p:extLst>
      <p:ext uri="{BB962C8B-B14F-4D97-AF65-F5344CB8AC3E}">
        <p14:creationId xmlns:p14="http://schemas.microsoft.com/office/powerpoint/2010/main" val="1816117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Art and Design</a:t>
            </a:r>
          </a:p>
        </p:txBody>
      </p:sp>
      <p:pic>
        <p:nvPicPr>
          <p:cNvPr id="2" name="Content Placeholder 1"/>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659611" y="2761813"/>
            <a:ext cx="2190750" cy="2085975"/>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5115" y="5229200"/>
            <a:ext cx="1362023" cy="151216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563" y="158148"/>
            <a:ext cx="1362023" cy="1512168"/>
          </a:xfrm>
          <a:prstGeom prst="rect">
            <a:avLst/>
          </a:prstGeom>
        </p:spPr>
      </p:pic>
      <p:sp>
        <p:nvSpPr>
          <p:cNvPr id="3" name="Rectangle 2"/>
          <p:cNvSpPr/>
          <p:nvPr/>
        </p:nvSpPr>
        <p:spPr>
          <a:xfrm>
            <a:off x="993044" y="2924944"/>
            <a:ext cx="1611147" cy="1569660"/>
          </a:xfrm>
          <a:prstGeom prst="rect">
            <a:avLst/>
          </a:prstGeom>
          <a:noFill/>
          <a:ln>
            <a:solidFill>
              <a:schemeClr val="accent1"/>
            </a:solidFill>
          </a:ln>
        </p:spPr>
        <p:txBody>
          <a:bodyPr wrap="none" lIns="91440" tIns="45720" rIns="91440" bIns="45720">
            <a:spAutoFit/>
          </a:bodyPr>
          <a:lstStyle/>
          <a:p>
            <a:pPr algn="ct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Product </a:t>
            </a:r>
          </a:p>
          <a:p>
            <a:pPr algn="ctr"/>
            <a:r>
              <a:rPr lang="en-US" sz="3200" b="1" u="sng"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Design</a:t>
            </a: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p>
          <a:p>
            <a:pPr algn="ct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Unit</a:t>
            </a:r>
          </a:p>
        </p:txBody>
      </p:sp>
      <p:sp>
        <p:nvSpPr>
          <p:cNvPr id="9" name="Rectangle 8"/>
          <p:cNvSpPr/>
          <p:nvPr/>
        </p:nvSpPr>
        <p:spPr>
          <a:xfrm>
            <a:off x="6561706" y="3171165"/>
            <a:ext cx="1966821" cy="1077218"/>
          </a:xfrm>
          <a:prstGeom prst="rect">
            <a:avLst/>
          </a:prstGeom>
          <a:noFill/>
          <a:ln>
            <a:solidFill>
              <a:schemeClr val="accent1"/>
            </a:solidFill>
          </a:ln>
        </p:spPr>
        <p:txBody>
          <a:bodyPr wrap="none" lIns="91440" tIns="45720" rIns="91440" bIns="45720">
            <a:spAutoFit/>
          </a:bodyPr>
          <a:lstStyle/>
          <a:p>
            <a:pPr algn="ctr"/>
            <a:r>
              <a:rPr lang="en-US" sz="3200" b="1" u="sng"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Expressive</a:t>
            </a:r>
          </a:p>
          <a:p>
            <a:pPr algn="ct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Unit</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568" y="4693990"/>
            <a:ext cx="2400300" cy="1905000"/>
          </a:xfrm>
          <a:prstGeom prst="rect">
            <a:avLst/>
          </a:prstGeom>
        </p:spPr>
      </p:pic>
      <p:sp>
        <p:nvSpPr>
          <p:cNvPr id="10" name="TextBox 9"/>
          <p:cNvSpPr txBox="1"/>
          <p:nvPr/>
        </p:nvSpPr>
        <p:spPr>
          <a:xfrm>
            <a:off x="119522" y="2132856"/>
            <a:ext cx="3528392" cy="646331"/>
          </a:xfrm>
          <a:prstGeom prst="rect">
            <a:avLst/>
          </a:prstGeom>
          <a:noFill/>
        </p:spPr>
        <p:txBody>
          <a:bodyPr wrap="square" rtlCol="0">
            <a:spAutoFit/>
          </a:bodyPr>
          <a:lstStyle/>
          <a:p>
            <a:pPr algn="ctr"/>
            <a:r>
              <a:rPr lang="en-GB" b="1" i="1" dirty="0"/>
              <a:t>Research, design, create and review – ceramic fruit bowl</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1628" y="1208931"/>
            <a:ext cx="2466975" cy="1847850"/>
          </a:xfrm>
          <a:prstGeom prst="rect">
            <a:avLst/>
          </a:prstGeom>
        </p:spPr>
      </p:pic>
      <p:sp>
        <p:nvSpPr>
          <p:cNvPr id="13" name="TextBox 12"/>
          <p:cNvSpPr txBox="1"/>
          <p:nvPr/>
        </p:nvSpPr>
        <p:spPr>
          <a:xfrm>
            <a:off x="5530766" y="4494603"/>
            <a:ext cx="3528392" cy="646331"/>
          </a:xfrm>
          <a:prstGeom prst="rect">
            <a:avLst/>
          </a:prstGeom>
          <a:noFill/>
        </p:spPr>
        <p:txBody>
          <a:bodyPr wrap="square" rtlCol="0">
            <a:spAutoFit/>
          </a:bodyPr>
          <a:lstStyle/>
          <a:p>
            <a:pPr algn="ctr"/>
            <a:r>
              <a:rPr lang="en-GB" b="1" i="1" dirty="0"/>
              <a:t>Research paintings, then design and create a still life image</a:t>
            </a:r>
          </a:p>
        </p:txBody>
      </p:sp>
    </p:spTree>
    <p:extLst>
      <p:ext uri="{BB962C8B-B14F-4D97-AF65-F5344CB8AC3E}">
        <p14:creationId xmlns:p14="http://schemas.microsoft.com/office/powerpoint/2010/main" val="34347693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1723</TotalTime>
  <Words>2847</Words>
  <Application>Microsoft Office PowerPoint</Application>
  <PresentationFormat>On-screen Show (4:3)</PresentationFormat>
  <Paragraphs>329</Paragraphs>
  <Slides>39</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Cavolini</vt:lpstr>
      <vt:lpstr>Comic Sans MS</vt:lpstr>
      <vt:lpstr>Trebuchet MS</vt:lpstr>
      <vt:lpstr>Wingdings</vt:lpstr>
      <vt:lpstr>Office Theme</vt:lpstr>
      <vt:lpstr>S2 Personalisation and Choice</vt:lpstr>
      <vt:lpstr>       S2 Personalisation and Choice</vt:lpstr>
      <vt:lpstr>PowerPoint Presentation</vt:lpstr>
      <vt:lpstr>Mathematics</vt:lpstr>
      <vt:lpstr>S3 Health and Wellbeing</vt:lpstr>
      <vt:lpstr> S2 Personalisation and Choice</vt:lpstr>
      <vt:lpstr>Let’s have a closer look at each choice you need to make</vt:lpstr>
      <vt:lpstr>Expressive Arts </vt:lpstr>
      <vt:lpstr>Art and Design</vt:lpstr>
      <vt:lpstr>Dance</vt:lpstr>
      <vt:lpstr>Drama</vt:lpstr>
      <vt:lpstr>Music</vt:lpstr>
      <vt:lpstr>Modern Languages</vt:lpstr>
      <vt:lpstr>French</vt:lpstr>
      <vt:lpstr>Spanish</vt:lpstr>
      <vt:lpstr>German</vt:lpstr>
      <vt:lpstr>Modern Languages  for Life and Work</vt:lpstr>
      <vt:lpstr>Science</vt:lpstr>
      <vt:lpstr>Biology</vt:lpstr>
      <vt:lpstr>Chemistry</vt:lpstr>
      <vt:lpstr>Physics</vt:lpstr>
      <vt:lpstr>Humanities (Social Subjects)</vt:lpstr>
      <vt:lpstr>Accounting</vt:lpstr>
      <vt:lpstr>Business Management</vt:lpstr>
      <vt:lpstr>Geography</vt:lpstr>
      <vt:lpstr>History</vt:lpstr>
      <vt:lpstr>Modern Studies</vt:lpstr>
      <vt:lpstr>People and Society</vt:lpstr>
      <vt:lpstr>Technologies</vt:lpstr>
      <vt:lpstr>Administration</vt:lpstr>
      <vt:lpstr>Computing Science</vt:lpstr>
      <vt:lpstr>PowerPoint Presentation</vt:lpstr>
      <vt:lpstr>Graphic Communication</vt:lpstr>
      <vt:lpstr>Practical Woodworking</vt:lpstr>
      <vt:lpstr>Home Economics</vt:lpstr>
      <vt:lpstr>Music Technology</vt:lpstr>
      <vt:lpstr>Free Choice Column</vt:lpstr>
      <vt:lpstr>Frequently asked questions</vt:lpstr>
      <vt:lpstr>What next?</vt:lpstr>
    </vt:vector>
  </TitlesOfParts>
  <Company>Glasgow City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PKelly</dc:creator>
  <cp:lastModifiedBy>AThyne (King's Park)</cp:lastModifiedBy>
  <cp:revision>79</cp:revision>
  <cp:lastPrinted>2021-12-03T08:24:45Z</cp:lastPrinted>
  <dcterms:created xsi:type="dcterms:W3CDTF">2014-09-17T17:21:07Z</dcterms:created>
  <dcterms:modified xsi:type="dcterms:W3CDTF">2023-12-29T17:57:39Z</dcterms:modified>
</cp:coreProperties>
</file>