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87" r:id="rId2"/>
    <p:sldId id="326" r:id="rId3"/>
    <p:sldId id="256" r:id="rId4"/>
    <p:sldId id="279" r:id="rId5"/>
    <p:sldId id="280" r:id="rId6"/>
    <p:sldId id="283" r:id="rId7"/>
    <p:sldId id="298" r:id="rId8"/>
    <p:sldId id="297" r:id="rId9"/>
    <p:sldId id="281" r:id="rId10"/>
    <p:sldId id="282" r:id="rId11"/>
    <p:sldId id="284" r:id="rId12"/>
    <p:sldId id="311" r:id="rId13"/>
    <p:sldId id="328" r:id="rId14"/>
    <p:sldId id="286" r:id="rId15"/>
    <p:sldId id="290" r:id="rId16"/>
    <p:sldId id="288" r:id="rId17"/>
    <p:sldId id="289" r:id="rId18"/>
    <p:sldId id="291" r:id="rId19"/>
    <p:sldId id="292" r:id="rId20"/>
    <p:sldId id="293" r:id="rId21"/>
    <p:sldId id="294" r:id="rId22"/>
    <p:sldId id="295" r:id="rId23"/>
    <p:sldId id="296" r:id="rId24"/>
    <p:sldId id="323" r:id="rId25"/>
    <p:sldId id="304" r:id="rId26"/>
    <p:sldId id="305" r:id="rId27"/>
    <p:sldId id="306" r:id="rId28"/>
    <p:sldId id="307" r:id="rId29"/>
    <p:sldId id="321" r:id="rId30"/>
    <p:sldId id="325" r:id="rId31"/>
    <p:sldId id="309" r:id="rId32"/>
    <p:sldId id="308" r:id="rId33"/>
    <p:sldId id="319" r:id="rId34"/>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8" autoAdjust="0"/>
    <p:restoredTop sz="94660"/>
  </p:normalViewPr>
  <p:slideViewPr>
    <p:cSldViewPr>
      <p:cViewPr varScale="1">
        <p:scale>
          <a:sx n="63" d="100"/>
          <a:sy n="63" d="100"/>
        </p:scale>
        <p:origin x="1364"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916" y="-114"/>
      </p:cViewPr>
      <p:guideLst>
        <p:guide orient="horz" pos="307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88792"/>
          </a:xfrm>
          <a:prstGeom prst="rect">
            <a:avLst/>
          </a:prstGeom>
        </p:spPr>
        <p:txBody>
          <a:bodyPr vert="horz" lIns="90187" tIns="45094" rIns="90187" bIns="45094"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88792"/>
          </a:xfrm>
          <a:prstGeom prst="rect">
            <a:avLst/>
          </a:prstGeom>
        </p:spPr>
        <p:txBody>
          <a:bodyPr vert="horz" lIns="90187" tIns="45094" rIns="90187" bIns="45094" rtlCol="0"/>
          <a:lstStyle>
            <a:lvl1pPr algn="r">
              <a:defRPr sz="1200"/>
            </a:lvl1pPr>
          </a:lstStyle>
          <a:p>
            <a:fld id="{768425C5-B3DE-4AEC-9EFB-A5FD760BFD5E}" type="datetimeFigureOut">
              <a:rPr lang="en-GB" smtClean="0"/>
              <a:t>11/01/2021</a:t>
            </a:fld>
            <a:endParaRPr lang="en-GB"/>
          </a:p>
        </p:txBody>
      </p:sp>
      <p:sp>
        <p:nvSpPr>
          <p:cNvPr id="4" name="Footer Placeholder 3"/>
          <p:cNvSpPr>
            <a:spLocks noGrp="1"/>
          </p:cNvSpPr>
          <p:nvPr>
            <p:ph type="ftr" sz="quarter" idx="2"/>
          </p:nvPr>
        </p:nvSpPr>
        <p:spPr>
          <a:xfrm>
            <a:off x="0" y="9285462"/>
            <a:ext cx="2890665" cy="488792"/>
          </a:xfrm>
          <a:prstGeom prst="rect">
            <a:avLst/>
          </a:prstGeom>
        </p:spPr>
        <p:txBody>
          <a:bodyPr vert="horz" lIns="90187" tIns="45094" rIns="90187" bIns="45094"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285462"/>
            <a:ext cx="2890665" cy="488792"/>
          </a:xfrm>
          <a:prstGeom prst="rect">
            <a:avLst/>
          </a:prstGeom>
        </p:spPr>
        <p:txBody>
          <a:bodyPr vert="horz" lIns="90187" tIns="45094" rIns="90187" bIns="45094" rtlCol="0" anchor="b"/>
          <a:lstStyle>
            <a:lvl1pPr algn="r">
              <a:defRPr sz="1200"/>
            </a:lvl1pPr>
          </a:lstStyle>
          <a:p>
            <a:fld id="{030404BA-568F-4C0C-BA69-26DDB7022311}" type="slidenum">
              <a:rPr lang="en-GB" smtClean="0"/>
              <a:t>‹#›</a:t>
            </a:fld>
            <a:endParaRPr lang="en-GB"/>
          </a:p>
        </p:txBody>
      </p:sp>
    </p:spTree>
    <p:extLst>
      <p:ext uri="{BB962C8B-B14F-4D97-AF65-F5344CB8AC3E}">
        <p14:creationId xmlns:p14="http://schemas.microsoft.com/office/powerpoint/2010/main" val="37514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88792"/>
          </a:xfrm>
          <a:prstGeom prst="rect">
            <a:avLst/>
          </a:prstGeom>
        </p:spPr>
        <p:txBody>
          <a:bodyPr vert="horz" lIns="90187" tIns="45094" rIns="90187" bIns="45094" rtlCol="0"/>
          <a:lstStyle>
            <a:lvl1pPr algn="l">
              <a:defRPr sz="1200"/>
            </a:lvl1pPr>
          </a:lstStyle>
          <a:p>
            <a:endParaRPr lang="en-GB"/>
          </a:p>
        </p:txBody>
      </p:sp>
      <p:sp>
        <p:nvSpPr>
          <p:cNvPr id="3" name="Date Placeholder 2"/>
          <p:cNvSpPr>
            <a:spLocks noGrp="1"/>
          </p:cNvSpPr>
          <p:nvPr>
            <p:ph type="dt" idx="1"/>
          </p:nvPr>
        </p:nvSpPr>
        <p:spPr>
          <a:xfrm>
            <a:off x="3776866" y="0"/>
            <a:ext cx="2890665" cy="488792"/>
          </a:xfrm>
          <a:prstGeom prst="rect">
            <a:avLst/>
          </a:prstGeom>
        </p:spPr>
        <p:txBody>
          <a:bodyPr vert="horz" lIns="90187" tIns="45094" rIns="90187" bIns="45094" rtlCol="0"/>
          <a:lstStyle>
            <a:lvl1pPr algn="r">
              <a:defRPr sz="1200"/>
            </a:lvl1pPr>
          </a:lstStyle>
          <a:p>
            <a:fld id="{6FFEE423-C12D-4913-B194-75ECFE503465}" type="datetimeFigureOut">
              <a:rPr lang="en-GB" smtClean="0"/>
              <a:t>11/01/2021</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0187" tIns="45094" rIns="90187" bIns="45094" rtlCol="0" anchor="ctr"/>
          <a:lstStyle/>
          <a:p>
            <a:endParaRPr lang="en-GB"/>
          </a:p>
        </p:txBody>
      </p:sp>
      <p:sp>
        <p:nvSpPr>
          <p:cNvPr id="5" name="Notes Placeholder 4"/>
          <p:cNvSpPr>
            <a:spLocks noGrp="1"/>
          </p:cNvSpPr>
          <p:nvPr>
            <p:ph type="body" sz="quarter" idx="3"/>
          </p:nvPr>
        </p:nvSpPr>
        <p:spPr>
          <a:xfrm>
            <a:off x="666598" y="4644303"/>
            <a:ext cx="5335893" cy="4399121"/>
          </a:xfrm>
          <a:prstGeom prst="rect">
            <a:avLst/>
          </a:prstGeom>
        </p:spPr>
        <p:txBody>
          <a:bodyPr vert="horz" lIns="90187" tIns="45094" rIns="90187" bIns="450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5462"/>
            <a:ext cx="2890665" cy="488792"/>
          </a:xfrm>
          <a:prstGeom prst="rect">
            <a:avLst/>
          </a:prstGeom>
        </p:spPr>
        <p:txBody>
          <a:bodyPr vert="horz" lIns="90187" tIns="45094" rIns="90187" bIns="45094"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285462"/>
            <a:ext cx="2890665" cy="488792"/>
          </a:xfrm>
          <a:prstGeom prst="rect">
            <a:avLst/>
          </a:prstGeom>
        </p:spPr>
        <p:txBody>
          <a:bodyPr vert="horz" lIns="90187" tIns="45094" rIns="90187" bIns="45094" rtlCol="0" anchor="b"/>
          <a:lstStyle>
            <a:lvl1pPr algn="r">
              <a:defRPr sz="1200"/>
            </a:lvl1pPr>
          </a:lstStyle>
          <a:p>
            <a:fld id="{CD869C6D-4A94-4F58-907A-3A683AC1C6FF}" type="slidenum">
              <a:rPr lang="en-GB" smtClean="0"/>
              <a:t>‹#›</a:t>
            </a:fld>
            <a:endParaRPr lang="en-GB"/>
          </a:p>
        </p:txBody>
      </p:sp>
    </p:spTree>
    <p:extLst>
      <p:ext uri="{BB962C8B-B14F-4D97-AF65-F5344CB8AC3E}">
        <p14:creationId xmlns:p14="http://schemas.microsoft.com/office/powerpoint/2010/main" val="376444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869C6D-4A94-4F58-907A-3A683AC1C6FF}" type="slidenum">
              <a:rPr lang="en-GB" smtClean="0"/>
              <a:t>1</a:t>
            </a:fld>
            <a:endParaRPr lang="en-GB"/>
          </a:p>
        </p:txBody>
      </p:sp>
    </p:spTree>
    <p:extLst>
      <p:ext uri="{BB962C8B-B14F-4D97-AF65-F5344CB8AC3E}">
        <p14:creationId xmlns:p14="http://schemas.microsoft.com/office/powerpoint/2010/main" val="90001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pupils follow a product design unit observing examples of excellent products in society.  All pupils then begin work on a research and development project on ceramic fruit bowl design.  They will look at a variety of themes and established products and develop a personal design from their initial selection. </a:t>
            </a:r>
          </a:p>
          <a:p>
            <a:r>
              <a:rPr lang="en-GB" dirty="0"/>
              <a:t>All pupils will create a ceramic bowl in S3 using a clay coil method.  This will be glazed and fired and will be available for the pupils to take home.</a:t>
            </a:r>
          </a:p>
          <a:p>
            <a:r>
              <a:rPr lang="en-GB" dirty="0"/>
              <a:t>All pupils will critically review a variety of product design and will research the work of selected designers.</a:t>
            </a:r>
          </a:p>
          <a:p>
            <a:endParaRPr lang="en-GB" dirty="0"/>
          </a:p>
          <a:p>
            <a:r>
              <a:rPr lang="en-GB" dirty="0"/>
              <a:t>Expressive</a:t>
            </a:r>
          </a:p>
          <a:p>
            <a:r>
              <a:rPr lang="en-GB" dirty="0"/>
              <a:t>All pupils follow an expressive unit observing examples of excellent paintings in society.  All pupils then begin work on a research and development project on a still life image.  They will look at a variety of themes and established paintings  and develop a personal theme from their initial selection. </a:t>
            </a:r>
          </a:p>
          <a:p>
            <a:r>
              <a:rPr lang="en-GB" dirty="0"/>
              <a:t>All pupils will create an A2 or A3 expressive painting / chalk pastel / oil pastel outcome.  </a:t>
            </a:r>
          </a:p>
          <a:p>
            <a:r>
              <a:rPr lang="en-GB" dirty="0"/>
              <a:t>All pupils will critically review a variety of paintings and will research the work of selected expressive artists</a:t>
            </a:r>
          </a:p>
          <a:p>
            <a:endParaRPr lang="en-GB" dirty="0"/>
          </a:p>
        </p:txBody>
      </p:sp>
      <p:sp>
        <p:nvSpPr>
          <p:cNvPr id="4" name="Slide Number Placeholder 3"/>
          <p:cNvSpPr>
            <a:spLocks noGrp="1"/>
          </p:cNvSpPr>
          <p:nvPr>
            <p:ph type="sldNum" sz="quarter" idx="10"/>
          </p:nvPr>
        </p:nvSpPr>
        <p:spPr/>
        <p:txBody>
          <a:bodyPr/>
          <a:lstStyle/>
          <a:p>
            <a:fld id="{CD869C6D-4A94-4F58-907A-3A683AC1C6FF}" type="slidenum">
              <a:rPr lang="en-GB" smtClean="0"/>
              <a:t>6</a:t>
            </a:fld>
            <a:endParaRPr lang="en-GB"/>
          </a:p>
        </p:txBody>
      </p:sp>
    </p:spTree>
    <p:extLst>
      <p:ext uri="{BB962C8B-B14F-4D97-AF65-F5344CB8AC3E}">
        <p14:creationId xmlns:p14="http://schemas.microsoft.com/office/powerpoint/2010/main" val="425606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6ED94C-9487-4CFE-B9A4-02F6818A2E0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463403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ED94C-9487-4CFE-B9A4-02F6818A2E0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44652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ED94C-9487-4CFE-B9A4-02F6818A2E0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164230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6ED94C-9487-4CFE-B9A4-02F6818A2E0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50123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D94C-9487-4CFE-B9A4-02F6818A2E02}"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36875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6ED94C-9487-4CFE-B9A4-02F6818A2E0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5811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6ED94C-9487-4CFE-B9A4-02F6818A2E02}"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85336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6ED94C-9487-4CFE-B9A4-02F6818A2E02}"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117881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ED94C-9487-4CFE-B9A4-02F6818A2E02}"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7355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D94C-9487-4CFE-B9A4-02F6818A2E0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311519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D94C-9487-4CFE-B9A4-02F6818A2E02}"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631D04-45F7-4C21-BB5B-2A5A2D1F394E}" type="slidenum">
              <a:rPr lang="en-GB" smtClean="0"/>
              <a:t>‹#›</a:t>
            </a:fld>
            <a:endParaRPr lang="en-GB"/>
          </a:p>
        </p:txBody>
      </p:sp>
    </p:spTree>
    <p:extLst>
      <p:ext uri="{BB962C8B-B14F-4D97-AF65-F5344CB8AC3E}">
        <p14:creationId xmlns:p14="http://schemas.microsoft.com/office/powerpoint/2010/main" val="253312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ED94C-9487-4CFE-B9A4-02F6818A2E02}" type="datetimeFigureOut">
              <a:rPr lang="en-GB" smtClean="0"/>
              <a:t>11/01/2021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31D04-45F7-4C21-BB5B-2A5A2D1F394E}" type="slidenum">
              <a:rPr lang="en-GB" smtClean="0"/>
              <a:t>‹#›</a:t>
            </a:fld>
            <a:endParaRPr lang="en-GB"/>
          </a:p>
        </p:txBody>
      </p:sp>
    </p:spTree>
    <p:extLst>
      <p:ext uri="{BB962C8B-B14F-4D97-AF65-F5344CB8AC3E}">
        <p14:creationId xmlns:p14="http://schemas.microsoft.com/office/powerpoint/2010/main" val="365725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GB" dirty="0"/>
              <a:t>S2 Personalisation and Choice</a:t>
            </a:r>
          </a:p>
        </p:txBody>
      </p:sp>
      <p:sp>
        <p:nvSpPr>
          <p:cNvPr id="3" name="Subtitle 2"/>
          <p:cNvSpPr>
            <a:spLocks noGrp="1"/>
          </p:cNvSpPr>
          <p:nvPr>
            <p:ph type="subTitle" idx="1"/>
          </p:nvPr>
        </p:nvSpPr>
        <p:spPr/>
        <p:txBody>
          <a:bodyPr/>
          <a:lstStyle/>
          <a:p>
            <a:r>
              <a:rPr lang="en-GB" dirty="0"/>
              <a:t>January 2021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32656"/>
            <a:ext cx="1362023" cy="1512168"/>
          </a:xfrm>
          <a:prstGeom prst="rect">
            <a:avLst/>
          </a:prstGeom>
        </p:spPr>
      </p:pic>
    </p:spTree>
    <p:extLst>
      <p:ext uri="{BB962C8B-B14F-4D97-AF65-F5344CB8AC3E}">
        <p14:creationId xmlns:p14="http://schemas.microsoft.com/office/powerpoint/2010/main" val="176725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French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4" y="5659338"/>
            <a:ext cx="909491" cy="1009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9676"/>
            <a:ext cx="929975" cy="1032492"/>
          </a:xfrm>
          <a:prstGeom prst="rect">
            <a:avLst/>
          </a:prstGeom>
        </p:spPr>
      </p:pic>
      <p:pic>
        <p:nvPicPr>
          <p:cNvPr id="8" name="Picture 5" descr="C:\Users\Trinity\Desktop\eiffel_tower_flag_waving_hg_clr.gif"/>
          <p:cNvPicPr>
            <a:picLocks noChangeAspect="1" noChangeArrowheads="1" noCrop="1"/>
          </p:cNvPicPr>
          <p:nvPr/>
        </p:nvPicPr>
        <p:blipFill>
          <a:blip r:embed="rId4" cstate="print"/>
          <a:srcRect/>
          <a:stretch>
            <a:fillRect/>
          </a:stretch>
        </p:blipFill>
        <p:spPr bwMode="auto">
          <a:xfrm>
            <a:off x="688478" y="5174284"/>
            <a:ext cx="912102" cy="1368152"/>
          </a:xfrm>
          <a:prstGeom prst="rect">
            <a:avLst/>
          </a:prstGeom>
          <a:noFill/>
          <a:ln w="9525">
            <a:noFill/>
            <a:miter lim="800000"/>
            <a:headEnd/>
            <a:tailEnd/>
          </a:ln>
        </p:spPr>
      </p:pic>
      <p:sp>
        <p:nvSpPr>
          <p:cNvPr id="9" name="TextBox 7">
            <a:extLst>
              <a:ext uri="{FF2B5EF4-FFF2-40B4-BE49-F238E27FC236}">
                <a16:creationId xmlns:a16="http://schemas.microsoft.com/office/drawing/2014/main" id="{6AADCA3F-987D-4EF5-8780-A7806A10CD3C}"/>
              </a:ext>
            </a:extLst>
          </p:cNvPr>
          <p:cNvSpPr txBox="1"/>
          <p:nvPr/>
        </p:nvSpPr>
        <p:spPr>
          <a:xfrm rot="576483">
            <a:off x="86834" y="1819732"/>
            <a:ext cx="2617336"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Culture- Learn about how citizens in French speaking countries live</a:t>
            </a:r>
            <a:endParaRPr lang="en-GB" sz="4400" dirty="0"/>
          </a:p>
        </p:txBody>
      </p:sp>
      <p:sp>
        <p:nvSpPr>
          <p:cNvPr id="10" name="TextBox 10">
            <a:extLst>
              <a:ext uri="{FF2B5EF4-FFF2-40B4-BE49-F238E27FC236}">
                <a16:creationId xmlns:a16="http://schemas.microsoft.com/office/drawing/2014/main" id="{39AA70FA-1688-4152-B95A-FE76E4201B12}"/>
              </a:ext>
            </a:extLst>
          </p:cNvPr>
          <p:cNvSpPr txBox="1"/>
          <p:nvPr/>
        </p:nvSpPr>
        <p:spPr>
          <a:xfrm rot="591984">
            <a:off x="6534904" y="569484"/>
            <a:ext cx="2512933"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Learn to communicate with European neighbours.</a:t>
            </a:r>
          </a:p>
        </p:txBody>
      </p:sp>
      <p:sp>
        <p:nvSpPr>
          <p:cNvPr id="11" name="TextBox 14">
            <a:extLst>
              <a:ext uri="{FF2B5EF4-FFF2-40B4-BE49-F238E27FC236}">
                <a16:creationId xmlns:a16="http://schemas.microsoft.com/office/drawing/2014/main" id="{4B5AEB97-6C39-467D-AD0E-E722EA967A15}"/>
              </a:ext>
            </a:extLst>
          </p:cNvPr>
          <p:cNvSpPr txBox="1"/>
          <p:nvPr/>
        </p:nvSpPr>
        <p:spPr>
          <a:xfrm rot="20681880">
            <a:off x="5972456" y="3458835"/>
            <a:ext cx="2579082"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Learn with music, role play and games</a:t>
            </a:r>
          </a:p>
        </p:txBody>
      </p:sp>
      <p:pic>
        <p:nvPicPr>
          <p:cNvPr id="12" name="Picture 11" descr="10 Useful Phrases to Help You Interact With French People When in France">
            <a:extLst>
              <a:ext uri="{FF2B5EF4-FFF2-40B4-BE49-F238E27FC236}">
                <a16:creationId xmlns:a16="http://schemas.microsoft.com/office/drawing/2014/main" id="{E206F96C-1153-4E54-8049-9289900374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818" y="1387997"/>
            <a:ext cx="3210088" cy="21854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5">
            <a:extLst>
              <a:ext uri="{FF2B5EF4-FFF2-40B4-BE49-F238E27FC236}">
                <a16:creationId xmlns:a16="http://schemas.microsoft.com/office/drawing/2014/main" id="{C7024351-DAA7-47FA-BF2F-76E370C696F8}"/>
              </a:ext>
            </a:extLst>
          </p:cNvPr>
          <p:cNvSpPr txBox="1"/>
          <p:nvPr/>
        </p:nvSpPr>
        <p:spPr>
          <a:xfrm rot="446176">
            <a:off x="2344028" y="3965643"/>
            <a:ext cx="3564655"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Stand out from the crowd- learn the language from Scotland’s oldest ally </a:t>
            </a:r>
          </a:p>
        </p:txBody>
      </p:sp>
    </p:spTree>
    <p:extLst>
      <p:ext uri="{BB962C8B-B14F-4D97-AF65-F5344CB8AC3E}">
        <p14:creationId xmlns:p14="http://schemas.microsoft.com/office/powerpoint/2010/main" val="27176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Spanish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486552"/>
            <a:ext cx="1001983" cy="11124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24644"/>
            <a:ext cx="972874" cy="10801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3878" y="5337005"/>
            <a:ext cx="1702048" cy="1274893"/>
          </a:xfrm>
          <a:prstGeom prst="rect">
            <a:avLst/>
          </a:prstGeom>
        </p:spPr>
      </p:pic>
      <p:pic>
        <p:nvPicPr>
          <p:cNvPr id="9" name="Picture 8">
            <a:extLst>
              <a:ext uri="{FF2B5EF4-FFF2-40B4-BE49-F238E27FC236}">
                <a16:creationId xmlns:a16="http://schemas.microsoft.com/office/drawing/2014/main" id="{D022B816-1F8A-406D-8752-F9DE0DC01BDE}"/>
              </a:ext>
            </a:extLst>
          </p:cNvPr>
          <p:cNvPicPr>
            <a:picLocks noChangeAspect="1"/>
          </p:cNvPicPr>
          <p:nvPr/>
        </p:nvPicPr>
        <p:blipFill>
          <a:blip r:embed="rId5"/>
          <a:stretch>
            <a:fillRect/>
          </a:stretch>
        </p:blipFill>
        <p:spPr>
          <a:xfrm>
            <a:off x="3396979" y="1304764"/>
            <a:ext cx="2655847" cy="2493534"/>
          </a:xfrm>
          <a:prstGeom prst="rect">
            <a:avLst/>
          </a:prstGeom>
        </p:spPr>
      </p:pic>
      <p:sp>
        <p:nvSpPr>
          <p:cNvPr id="10" name="TextBox 3">
            <a:extLst>
              <a:ext uri="{FF2B5EF4-FFF2-40B4-BE49-F238E27FC236}">
                <a16:creationId xmlns:a16="http://schemas.microsoft.com/office/drawing/2014/main" id="{3598AF59-A6FB-49D7-A0B9-150038E15992}"/>
              </a:ext>
            </a:extLst>
          </p:cNvPr>
          <p:cNvSpPr txBox="1"/>
          <p:nvPr/>
        </p:nvSpPr>
        <p:spPr>
          <a:xfrm rot="1117396">
            <a:off x="869715" y="1508504"/>
            <a:ext cx="1512168"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prstClr val="black"/>
                </a:solidFill>
                <a:latin typeface="Calibri"/>
              </a:rPr>
              <a:t>Keep up with popular Latino culture.</a:t>
            </a:r>
          </a:p>
        </p:txBody>
      </p:sp>
      <p:sp>
        <p:nvSpPr>
          <p:cNvPr id="11" name="TextBox 4">
            <a:extLst>
              <a:ext uri="{FF2B5EF4-FFF2-40B4-BE49-F238E27FC236}">
                <a16:creationId xmlns:a16="http://schemas.microsoft.com/office/drawing/2014/main" id="{54CA46EB-22E8-40BA-B5F0-B7C3E5683007}"/>
              </a:ext>
            </a:extLst>
          </p:cNvPr>
          <p:cNvSpPr txBox="1"/>
          <p:nvPr/>
        </p:nvSpPr>
        <p:spPr>
          <a:xfrm rot="20707874">
            <a:off x="6808896" y="249763"/>
            <a:ext cx="2296062"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prstClr val="black"/>
                </a:solidFill>
                <a:latin typeface="Calibri"/>
              </a:rPr>
              <a:t>Be a part of one of the biggest language communities in the world.</a:t>
            </a:r>
          </a:p>
        </p:txBody>
      </p:sp>
      <p:sp>
        <p:nvSpPr>
          <p:cNvPr id="12" name="TextBox 18">
            <a:extLst>
              <a:ext uri="{FF2B5EF4-FFF2-40B4-BE49-F238E27FC236}">
                <a16:creationId xmlns:a16="http://schemas.microsoft.com/office/drawing/2014/main" id="{7E5E636C-68FE-43CC-8975-AAA00DE3E722}"/>
              </a:ext>
            </a:extLst>
          </p:cNvPr>
          <p:cNvSpPr txBox="1"/>
          <p:nvPr/>
        </p:nvSpPr>
        <p:spPr>
          <a:xfrm rot="1341385">
            <a:off x="6520507" y="3332592"/>
            <a:ext cx="1512168" cy="3108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prstClr val="black"/>
                </a:solidFill>
                <a:latin typeface="Calibri"/>
              </a:rPr>
              <a:t>Improve your chances of getting a well paid job.</a:t>
            </a:r>
          </a:p>
        </p:txBody>
      </p:sp>
      <p:sp>
        <p:nvSpPr>
          <p:cNvPr id="13" name="Rectangle 12">
            <a:extLst>
              <a:ext uri="{FF2B5EF4-FFF2-40B4-BE49-F238E27FC236}">
                <a16:creationId xmlns:a16="http://schemas.microsoft.com/office/drawing/2014/main" id="{F8921C5C-531A-42FF-B424-B91536317A2F}"/>
              </a:ext>
            </a:extLst>
          </p:cNvPr>
          <p:cNvSpPr/>
          <p:nvPr/>
        </p:nvSpPr>
        <p:spPr>
          <a:xfrm rot="21005076">
            <a:off x="214389" y="4293752"/>
            <a:ext cx="4572000" cy="1938992"/>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prstClr val="black"/>
                </a:solidFill>
                <a:latin typeface="Comic Sans MS" pitchFamily="66" charset="0"/>
              </a:rPr>
              <a:t>Be a global citizen - enhance your travel experiences and communicate with the locals on holiday.</a:t>
            </a:r>
            <a:br>
              <a:rPr lang="en-GB" sz="2400" dirty="0">
                <a:solidFill>
                  <a:prstClr val="black"/>
                </a:solidFill>
                <a:latin typeface="Comic Sans MS" pitchFamily="66" charset="0"/>
              </a:rPr>
            </a:br>
            <a:endParaRPr lang="en-GB" sz="2400" dirty="0">
              <a:solidFill>
                <a:prstClr val="black"/>
              </a:solidFill>
              <a:latin typeface="Calibri"/>
            </a:endParaRPr>
          </a:p>
        </p:txBody>
      </p:sp>
    </p:spTree>
    <p:extLst>
      <p:ext uri="{BB962C8B-B14F-4D97-AF65-F5344CB8AC3E}">
        <p14:creationId xmlns:p14="http://schemas.microsoft.com/office/powerpoint/2010/main" val="43288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German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568461"/>
            <a:ext cx="980626" cy="10887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913"/>
            <a:ext cx="941633" cy="1045436"/>
          </a:xfrm>
          <a:prstGeom prst="rect">
            <a:avLst/>
          </a:prstGeom>
        </p:spPr>
      </p:pic>
      <p:sp>
        <p:nvSpPr>
          <p:cNvPr id="8" name="TextBox 3">
            <a:extLst>
              <a:ext uri="{FF2B5EF4-FFF2-40B4-BE49-F238E27FC236}">
                <a16:creationId xmlns:a16="http://schemas.microsoft.com/office/drawing/2014/main" id="{3598AF59-A6FB-49D7-A0B9-150038E15992}"/>
              </a:ext>
            </a:extLst>
          </p:cNvPr>
          <p:cNvSpPr txBox="1"/>
          <p:nvPr/>
        </p:nvSpPr>
        <p:spPr>
          <a:xfrm rot="1117396">
            <a:off x="6386136" y="3803282"/>
            <a:ext cx="2486553"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Make good use of your Scottish accent to sound</a:t>
            </a:r>
          </a:p>
          <a:p>
            <a:endParaRPr lang="en-GB" sz="2800" dirty="0"/>
          </a:p>
        </p:txBody>
      </p:sp>
      <p:sp>
        <p:nvSpPr>
          <p:cNvPr id="9" name="TextBox 4">
            <a:extLst>
              <a:ext uri="{FF2B5EF4-FFF2-40B4-BE49-F238E27FC236}">
                <a16:creationId xmlns:a16="http://schemas.microsoft.com/office/drawing/2014/main" id="{54CA46EB-22E8-40BA-B5F0-B7C3E5683007}"/>
              </a:ext>
            </a:extLst>
          </p:cNvPr>
          <p:cNvSpPr txBox="1"/>
          <p:nvPr/>
        </p:nvSpPr>
        <p:spPr>
          <a:xfrm rot="20707874">
            <a:off x="6599674" y="676857"/>
            <a:ext cx="2296062" cy="23698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Learn to communicate in the most wanted European language by UK companies</a:t>
            </a:r>
            <a:r>
              <a:rPr lang="en-GB" sz="2800" dirty="0"/>
              <a:t>.</a:t>
            </a:r>
          </a:p>
        </p:txBody>
      </p:sp>
      <p:sp>
        <p:nvSpPr>
          <p:cNvPr id="10" name="Rectangle 9">
            <a:extLst>
              <a:ext uri="{FF2B5EF4-FFF2-40B4-BE49-F238E27FC236}">
                <a16:creationId xmlns:a16="http://schemas.microsoft.com/office/drawing/2014/main" id="{D9F3B36E-8D43-4E83-86FC-1446B4B75313}"/>
              </a:ext>
            </a:extLst>
          </p:cNvPr>
          <p:cNvSpPr/>
          <p:nvPr/>
        </p:nvSpPr>
        <p:spPr>
          <a:xfrm>
            <a:off x="2300288" y="5161249"/>
            <a:ext cx="5813745" cy="12618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A science or engineer fan? German is the second most commonly used language in science and engineering</a:t>
            </a:r>
            <a:r>
              <a:rPr lang="en-GB" sz="2800" dirty="0"/>
              <a:t>.</a:t>
            </a:r>
          </a:p>
        </p:txBody>
      </p:sp>
      <p:pic>
        <p:nvPicPr>
          <p:cNvPr id="11" name="Picture 10">
            <a:extLst>
              <a:ext uri="{FF2B5EF4-FFF2-40B4-BE49-F238E27FC236}">
                <a16:creationId xmlns:a16="http://schemas.microsoft.com/office/drawing/2014/main" id="{E636E435-ABF0-483F-994B-CADC70A2DDA2}"/>
              </a:ext>
            </a:extLst>
          </p:cNvPr>
          <p:cNvPicPr>
            <a:picLocks noChangeAspect="1"/>
          </p:cNvPicPr>
          <p:nvPr/>
        </p:nvPicPr>
        <p:blipFill>
          <a:blip r:embed="rId4"/>
          <a:stretch>
            <a:fillRect/>
          </a:stretch>
        </p:blipFill>
        <p:spPr>
          <a:xfrm>
            <a:off x="2987824" y="1439582"/>
            <a:ext cx="2936246" cy="2735947"/>
          </a:xfrm>
          <a:prstGeom prst="rect">
            <a:avLst/>
          </a:prstGeom>
        </p:spPr>
      </p:pic>
      <p:pic>
        <p:nvPicPr>
          <p:cNvPr id="12" name="Picture 11">
            <a:extLst>
              <a:ext uri="{FF2B5EF4-FFF2-40B4-BE49-F238E27FC236}">
                <a16:creationId xmlns:a16="http://schemas.microsoft.com/office/drawing/2014/main" id="{C26659D6-CDF0-4EC2-A0BC-A37A9613C9FF}"/>
              </a:ext>
            </a:extLst>
          </p:cNvPr>
          <p:cNvPicPr>
            <a:picLocks noChangeAspect="1"/>
          </p:cNvPicPr>
          <p:nvPr/>
        </p:nvPicPr>
        <p:blipFill>
          <a:blip r:embed="rId5"/>
          <a:stretch>
            <a:fillRect/>
          </a:stretch>
        </p:blipFill>
        <p:spPr>
          <a:xfrm>
            <a:off x="161961" y="4145036"/>
            <a:ext cx="2217380" cy="2339869"/>
          </a:xfrm>
          <a:prstGeom prst="rect">
            <a:avLst/>
          </a:prstGeom>
        </p:spPr>
      </p:pic>
      <p:sp>
        <p:nvSpPr>
          <p:cNvPr id="13" name="TextBox 10">
            <a:extLst>
              <a:ext uri="{FF2B5EF4-FFF2-40B4-BE49-F238E27FC236}">
                <a16:creationId xmlns:a16="http://schemas.microsoft.com/office/drawing/2014/main" id="{DDD3CA19-8FD2-4E9D-970C-1E9CAFE429C2}"/>
              </a:ext>
            </a:extLst>
          </p:cNvPr>
          <p:cNvSpPr txBox="1"/>
          <p:nvPr/>
        </p:nvSpPr>
        <p:spPr>
          <a:xfrm rot="1117396">
            <a:off x="328697" y="1645247"/>
            <a:ext cx="2486553" cy="2000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German companies are global market leaders.</a:t>
            </a:r>
          </a:p>
          <a:p>
            <a:endParaRPr lang="en-GB" sz="2800" dirty="0"/>
          </a:p>
        </p:txBody>
      </p:sp>
    </p:spTree>
    <p:extLst>
      <p:ext uri="{BB962C8B-B14F-4D97-AF65-F5344CB8AC3E}">
        <p14:creationId xmlns:p14="http://schemas.microsoft.com/office/powerpoint/2010/main" val="243597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GB" dirty="0"/>
              <a:t>Modern Languages </a:t>
            </a:r>
            <a:br>
              <a:rPr lang="en-GB" dirty="0"/>
            </a:br>
            <a:r>
              <a:rPr lang="en-GB" dirty="0"/>
              <a:t>for Life and Work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568461"/>
            <a:ext cx="980626" cy="10887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913"/>
            <a:ext cx="941633" cy="1045436"/>
          </a:xfrm>
          <a:prstGeom prst="rect">
            <a:avLst/>
          </a:prstGeom>
        </p:spPr>
      </p:pic>
      <p:sp>
        <p:nvSpPr>
          <p:cNvPr id="14" name="TextBox 13">
            <a:extLst>
              <a:ext uri="{FF2B5EF4-FFF2-40B4-BE49-F238E27FC236}">
                <a16:creationId xmlns:a16="http://schemas.microsoft.com/office/drawing/2014/main" id="{F43ADC7F-05C5-4407-906E-3F76A2903F13}"/>
              </a:ext>
            </a:extLst>
          </p:cNvPr>
          <p:cNvSpPr txBox="1"/>
          <p:nvPr/>
        </p:nvSpPr>
        <p:spPr>
          <a:xfrm rot="1117396">
            <a:off x="392965" y="2086318"/>
            <a:ext cx="2388669" cy="2354491"/>
          </a:xfrm>
          <a:prstGeom prst="rect">
            <a:avLst/>
          </a:prstGeom>
          <a:noFill/>
        </p:spPr>
        <p:txBody>
          <a:bodyPr wrap="square" rtlCol="0">
            <a:spAutoFit/>
          </a:bodyPr>
          <a:lstStyle/>
          <a:p>
            <a:r>
              <a:rPr lang="en-GB" sz="2100" dirty="0"/>
              <a:t>Improve employability</a:t>
            </a:r>
          </a:p>
          <a:p>
            <a:r>
              <a:rPr lang="en-GB" sz="2100" dirty="0"/>
              <a:t>skills for a college place, apprenticeship or a job.</a:t>
            </a:r>
            <a:endParaRPr lang="en-GB" sz="1200" dirty="0"/>
          </a:p>
          <a:p>
            <a:endParaRPr lang="en-GB" sz="2100" dirty="0"/>
          </a:p>
        </p:txBody>
      </p:sp>
      <p:sp>
        <p:nvSpPr>
          <p:cNvPr id="15" name="TextBox 14">
            <a:extLst>
              <a:ext uri="{FF2B5EF4-FFF2-40B4-BE49-F238E27FC236}">
                <a16:creationId xmlns:a16="http://schemas.microsoft.com/office/drawing/2014/main" id="{2935BE46-C9B3-4821-BD87-6F2C8659E8BD}"/>
              </a:ext>
            </a:extLst>
          </p:cNvPr>
          <p:cNvSpPr txBox="1"/>
          <p:nvPr/>
        </p:nvSpPr>
        <p:spPr>
          <a:xfrm rot="20707874">
            <a:off x="6787463" y="1225247"/>
            <a:ext cx="1997387" cy="1384995"/>
          </a:xfrm>
          <a:prstGeom prst="rect">
            <a:avLst/>
          </a:prstGeom>
          <a:noFill/>
        </p:spPr>
        <p:txBody>
          <a:bodyPr wrap="square" rtlCol="0">
            <a:spAutoFit/>
          </a:bodyPr>
          <a:lstStyle/>
          <a:p>
            <a:r>
              <a:rPr lang="en-GB" sz="2100" dirty="0"/>
              <a:t>Build partnerships with local businesses.</a:t>
            </a:r>
          </a:p>
        </p:txBody>
      </p:sp>
      <p:sp>
        <p:nvSpPr>
          <p:cNvPr id="16" name="TextBox 15">
            <a:extLst>
              <a:ext uri="{FF2B5EF4-FFF2-40B4-BE49-F238E27FC236}">
                <a16:creationId xmlns:a16="http://schemas.microsoft.com/office/drawing/2014/main" id="{C925D975-ACF5-4C60-90AB-6409E845C9AD}"/>
              </a:ext>
            </a:extLst>
          </p:cNvPr>
          <p:cNvSpPr txBox="1"/>
          <p:nvPr/>
        </p:nvSpPr>
        <p:spPr>
          <a:xfrm>
            <a:off x="404611" y="4946677"/>
            <a:ext cx="5216507" cy="1061829"/>
          </a:xfrm>
          <a:prstGeom prst="rect">
            <a:avLst/>
          </a:prstGeom>
          <a:noFill/>
        </p:spPr>
        <p:txBody>
          <a:bodyPr wrap="square" rtlCol="0">
            <a:spAutoFit/>
          </a:bodyPr>
          <a:lstStyle/>
          <a:p>
            <a:r>
              <a:rPr lang="en-GB" sz="2100" dirty="0"/>
              <a:t>If this is the best option for you, your Modern  Languages Teacher will talk to you about it.</a:t>
            </a:r>
          </a:p>
          <a:p>
            <a:endParaRPr lang="en-GB" sz="2100" dirty="0"/>
          </a:p>
        </p:txBody>
      </p:sp>
      <p:sp>
        <p:nvSpPr>
          <p:cNvPr id="17" name="Rectangle 16">
            <a:extLst>
              <a:ext uri="{FF2B5EF4-FFF2-40B4-BE49-F238E27FC236}">
                <a16:creationId xmlns:a16="http://schemas.microsoft.com/office/drawing/2014/main" id="{DD9AD06C-E916-4A75-9DE3-86F2CCEB47F4}"/>
              </a:ext>
            </a:extLst>
          </p:cNvPr>
          <p:cNvSpPr/>
          <p:nvPr/>
        </p:nvSpPr>
        <p:spPr>
          <a:xfrm rot="20586659">
            <a:off x="5500545" y="3494704"/>
            <a:ext cx="3429000" cy="1384995"/>
          </a:xfrm>
          <a:prstGeom prst="rect">
            <a:avLst/>
          </a:prstGeom>
        </p:spPr>
        <p:txBody>
          <a:bodyPr>
            <a:spAutoFit/>
          </a:bodyPr>
          <a:lstStyle/>
          <a:p>
            <a:r>
              <a:rPr lang="en-GB" sz="2100" dirty="0"/>
              <a:t>You will learn about relevant topics which will help you </a:t>
            </a:r>
          </a:p>
          <a:p>
            <a:r>
              <a:rPr lang="en-GB" sz="2100" dirty="0"/>
              <a:t>gain confidence in a </a:t>
            </a:r>
          </a:p>
          <a:p>
            <a:r>
              <a:rPr lang="en-GB" sz="2100" dirty="0"/>
              <a:t>different language</a:t>
            </a:r>
          </a:p>
        </p:txBody>
      </p:sp>
      <p:pic>
        <p:nvPicPr>
          <p:cNvPr id="18" name="Picture 17">
            <a:extLst>
              <a:ext uri="{FF2B5EF4-FFF2-40B4-BE49-F238E27FC236}">
                <a16:creationId xmlns:a16="http://schemas.microsoft.com/office/drawing/2014/main" id="{DA8C26A6-33A1-4AC1-A29B-C51E7C27E9A8}"/>
              </a:ext>
            </a:extLst>
          </p:cNvPr>
          <p:cNvPicPr>
            <a:picLocks noChangeAspect="1"/>
          </p:cNvPicPr>
          <p:nvPr/>
        </p:nvPicPr>
        <p:blipFill>
          <a:blip r:embed="rId4"/>
          <a:stretch>
            <a:fillRect/>
          </a:stretch>
        </p:blipFill>
        <p:spPr>
          <a:xfrm>
            <a:off x="3168311" y="1858264"/>
            <a:ext cx="2921326" cy="2116280"/>
          </a:xfrm>
          <a:prstGeom prst="rect">
            <a:avLst/>
          </a:prstGeom>
        </p:spPr>
      </p:pic>
    </p:spTree>
    <p:extLst>
      <p:ext uri="{BB962C8B-B14F-4D97-AF65-F5344CB8AC3E}">
        <p14:creationId xmlns:p14="http://schemas.microsoft.com/office/powerpoint/2010/main" val="95441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Science</a:t>
            </a:r>
          </a:p>
        </p:txBody>
      </p:sp>
      <p:sp>
        <p:nvSpPr>
          <p:cNvPr id="7" name="Content Placeholder 6"/>
          <p:cNvSpPr>
            <a:spLocks noGrp="1"/>
          </p:cNvSpPr>
          <p:nvPr>
            <p:ph idx="1"/>
          </p:nvPr>
        </p:nvSpPr>
        <p:spPr/>
        <p:txBody>
          <a:bodyPr>
            <a:normAutofit/>
          </a:bodyPr>
          <a:lstStyle/>
          <a:p>
            <a:pPr marL="0" indent="0">
              <a:buNone/>
            </a:pPr>
            <a:endParaRPr lang="en-GB" dirty="0"/>
          </a:p>
          <a:p>
            <a:pPr marL="0" indent="0">
              <a:buNone/>
            </a:pPr>
            <a:r>
              <a:rPr lang="en-GB" dirty="0"/>
              <a:t>You are choosing (at least) one of the following subjects:</a:t>
            </a:r>
          </a:p>
          <a:p>
            <a:pPr marL="0" indent="0">
              <a:buNone/>
            </a:pPr>
            <a:r>
              <a:rPr lang="en-GB" dirty="0"/>
              <a:t>  	- Biology </a:t>
            </a:r>
          </a:p>
          <a:p>
            <a:pPr marL="0" indent="0">
              <a:buNone/>
            </a:pPr>
            <a:r>
              <a:rPr lang="en-GB" dirty="0"/>
              <a:t>	- Chemistry</a:t>
            </a:r>
          </a:p>
          <a:p>
            <a:pPr marL="0" indent="0">
              <a:buNone/>
            </a:pPr>
            <a:r>
              <a:rPr lang="en-GB" dirty="0"/>
              <a:t>	- Physics</a:t>
            </a:r>
          </a:p>
          <a:p>
            <a:pPr marL="0" indent="0">
              <a:buNone/>
            </a:pPr>
            <a:r>
              <a:rPr lang="en-GB" dirty="0"/>
              <a:t>	- Science</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5189375"/>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2882"/>
            <a:ext cx="1362023" cy="1512168"/>
          </a:xfrm>
          <a:prstGeom prst="rect">
            <a:avLst/>
          </a:prstGeom>
        </p:spPr>
      </p:pic>
    </p:spTree>
    <p:extLst>
      <p:ext uri="{BB962C8B-B14F-4D97-AF65-F5344CB8AC3E}">
        <p14:creationId xmlns:p14="http://schemas.microsoft.com/office/powerpoint/2010/main" val="90612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Biology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5156920"/>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913"/>
            <a:ext cx="1362023" cy="1512168"/>
          </a:xfrm>
          <a:prstGeom prst="rect">
            <a:avLst/>
          </a:prstGeom>
        </p:spPr>
      </p:pic>
      <p:sp>
        <p:nvSpPr>
          <p:cNvPr id="3" name="Content Placeholder 2">
            <a:extLst>
              <a:ext uri="{FF2B5EF4-FFF2-40B4-BE49-F238E27FC236}">
                <a16:creationId xmlns:a16="http://schemas.microsoft.com/office/drawing/2014/main" id="{612EA404-ADAB-4737-8877-CA30B82ECAC7}"/>
              </a:ext>
            </a:extLst>
          </p:cNvPr>
          <p:cNvSpPr>
            <a:spLocks noGrp="1"/>
          </p:cNvSpPr>
          <p:nvPr>
            <p:ph idx="1"/>
          </p:nvPr>
        </p:nvSpPr>
        <p:spPr>
          <a:xfrm>
            <a:off x="179512" y="1600200"/>
            <a:ext cx="8928992" cy="4525963"/>
          </a:xfrm>
        </p:spPr>
        <p:txBody>
          <a:bodyPr/>
          <a:lstStyle/>
          <a:p>
            <a:pPr marL="0" indent="0">
              <a:buNone/>
            </a:pPr>
            <a:r>
              <a:rPr lang="en-GB" dirty="0"/>
              <a:t>You will get to study a huge range of topics including:</a:t>
            </a:r>
          </a:p>
          <a:p>
            <a:endParaRPr lang="en-GB" dirty="0"/>
          </a:p>
        </p:txBody>
      </p:sp>
      <p:pic>
        <p:nvPicPr>
          <p:cNvPr id="10" name="Picture 9" descr="\\gs243svr001\Teachers\DB4993B\My Pictures\bio.jpg">
            <a:extLst>
              <a:ext uri="{FF2B5EF4-FFF2-40B4-BE49-F238E27FC236}">
                <a16:creationId xmlns:a16="http://schemas.microsoft.com/office/drawing/2014/main" id="{B9DA2CA6-CAF6-401C-B3A2-6404BF809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818" y="2806354"/>
            <a:ext cx="3095625" cy="28264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ACFEC50A-C5F8-4B04-8B38-D88ED0E2FDC0}"/>
              </a:ext>
            </a:extLst>
          </p:cNvPr>
          <p:cNvSpPr txBox="1"/>
          <p:nvPr/>
        </p:nvSpPr>
        <p:spPr>
          <a:xfrm>
            <a:off x="21577" y="2572545"/>
            <a:ext cx="2571816"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health technologies</a:t>
            </a:r>
          </a:p>
        </p:txBody>
      </p:sp>
      <p:sp>
        <p:nvSpPr>
          <p:cNvPr id="12" name="TextBox 8">
            <a:extLst>
              <a:ext uri="{FF2B5EF4-FFF2-40B4-BE49-F238E27FC236}">
                <a16:creationId xmlns:a16="http://schemas.microsoft.com/office/drawing/2014/main" id="{49969614-0D4A-492D-9242-E5FC96EDFC2D}"/>
              </a:ext>
            </a:extLst>
          </p:cNvPr>
          <p:cNvSpPr txBox="1"/>
          <p:nvPr/>
        </p:nvSpPr>
        <p:spPr>
          <a:xfrm>
            <a:off x="4262392" y="2210105"/>
            <a:ext cx="394131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food production</a:t>
            </a:r>
          </a:p>
        </p:txBody>
      </p:sp>
      <p:sp>
        <p:nvSpPr>
          <p:cNvPr id="13" name="TextBox 11">
            <a:extLst>
              <a:ext uri="{FF2B5EF4-FFF2-40B4-BE49-F238E27FC236}">
                <a16:creationId xmlns:a16="http://schemas.microsoft.com/office/drawing/2014/main" id="{6EE8F7A7-6C02-4FB0-A0BE-3E2037899C3B}"/>
              </a:ext>
            </a:extLst>
          </p:cNvPr>
          <p:cNvSpPr txBox="1"/>
          <p:nvPr/>
        </p:nvSpPr>
        <p:spPr>
          <a:xfrm>
            <a:off x="2030145" y="2210106"/>
            <a:ext cx="21042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evolution</a:t>
            </a:r>
          </a:p>
        </p:txBody>
      </p:sp>
      <p:sp>
        <p:nvSpPr>
          <p:cNvPr id="14" name="TextBox 12">
            <a:extLst>
              <a:ext uri="{FF2B5EF4-FFF2-40B4-BE49-F238E27FC236}">
                <a16:creationId xmlns:a16="http://schemas.microsoft.com/office/drawing/2014/main" id="{F31C05AF-6FD9-471C-B967-9864EEEFD99F}"/>
              </a:ext>
            </a:extLst>
          </p:cNvPr>
          <p:cNvSpPr txBox="1"/>
          <p:nvPr/>
        </p:nvSpPr>
        <p:spPr>
          <a:xfrm>
            <a:off x="21577" y="5495516"/>
            <a:ext cx="252866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the brain</a:t>
            </a:r>
          </a:p>
        </p:txBody>
      </p:sp>
      <p:sp>
        <p:nvSpPr>
          <p:cNvPr id="15" name="TextBox 13">
            <a:extLst>
              <a:ext uri="{FF2B5EF4-FFF2-40B4-BE49-F238E27FC236}">
                <a16:creationId xmlns:a16="http://schemas.microsoft.com/office/drawing/2014/main" id="{08A4AEE0-F963-429E-AAEB-EB78DB1E7897}"/>
              </a:ext>
            </a:extLst>
          </p:cNvPr>
          <p:cNvSpPr txBox="1"/>
          <p:nvPr/>
        </p:nvSpPr>
        <p:spPr>
          <a:xfrm>
            <a:off x="187859" y="3712030"/>
            <a:ext cx="1584176"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the human body</a:t>
            </a:r>
          </a:p>
        </p:txBody>
      </p:sp>
      <p:sp>
        <p:nvSpPr>
          <p:cNvPr id="16" name="TextBox 14">
            <a:extLst>
              <a:ext uri="{FF2B5EF4-FFF2-40B4-BE49-F238E27FC236}">
                <a16:creationId xmlns:a16="http://schemas.microsoft.com/office/drawing/2014/main" id="{3248F91E-A97E-40E0-96FB-A072EB36263F}"/>
              </a:ext>
            </a:extLst>
          </p:cNvPr>
          <p:cNvSpPr txBox="1"/>
          <p:nvPr/>
        </p:nvSpPr>
        <p:spPr>
          <a:xfrm>
            <a:off x="1390457" y="5982379"/>
            <a:ext cx="315917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photosynthesis</a:t>
            </a:r>
          </a:p>
        </p:txBody>
      </p:sp>
      <p:sp>
        <p:nvSpPr>
          <p:cNvPr id="17" name="TextBox 15">
            <a:extLst>
              <a:ext uri="{FF2B5EF4-FFF2-40B4-BE49-F238E27FC236}">
                <a16:creationId xmlns:a16="http://schemas.microsoft.com/office/drawing/2014/main" id="{82F6C957-0452-4D59-8765-6775B5670963}"/>
              </a:ext>
            </a:extLst>
          </p:cNvPr>
          <p:cNvSpPr txBox="1"/>
          <p:nvPr/>
        </p:nvSpPr>
        <p:spPr>
          <a:xfrm>
            <a:off x="4549631" y="5736158"/>
            <a:ext cx="252107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genetic engineering</a:t>
            </a:r>
          </a:p>
        </p:txBody>
      </p:sp>
      <p:sp>
        <p:nvSpPr>
          <p:cNvPr id="18" name="TextBox 16">
            <a:extLst>
              <a:ext uri="{FF2B5EF4-FFF2-40B4-BE49-F238E27FC236}">
                <a16:creationId xmlns:a16="http://schemas.microsoft.com/office/drawing/2014/main" id="{AF541A64-A43B-4759-B2E1-51D8B75B255C}"/>
              </a:ext>
            </a:extLst>
          </p:cNvPr>
          <p:cNvSpPr txBox="1"/>
          <p:nvPr/>
        </p:nvSpPr>
        <p:spPr>
          <a:xfrm>
            <a:off x="6145917" y="4475328"/>
            <a:ext cx="297650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biotechnology</a:t>
            </a:r>
          </a:p>
        </p:txBody>
      </p:sp>
      <p:sp>
        <p:nvSpPr>
          <p:cNvPr id="19" name="TextBox 17">
            <a:extLst>
              <a:ext uri="{FF2B5EF4-FFF2-40B4-BE49-F238E27FC236}">
                <a16:creationId xmlns:a16="http://schemas.microsoft.com/office/drawing/2014/main" id="{826C7AFA-FB3C-44FF-B4A2-1F46C1ABA1A7}"/>
              </a:ext>
            </a:extLst>
          </p:cNvPr>
          <p:cNvSpPr txBox="1"/>
          <p:nvPr/>
        </p:nvSpPr>
        <p:spPr>
          <a:xfrm>
            <a:off x="6922413" y="2959767"/>
            <a:ext cx="205778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enzymes</a:t>
            </a:r>
          </a:p>
        </p:txBody>
      </p:sp>
      <p:sp>
        <p:nvSpPr>
          <p:cNvPr id="20" name="TextBox 18">
            <a:extLst>
              <a:ext uri="{FF2B5EF4-FFF2-40B4-BE49-F238E27FC236}">
                <a16:creationId xmlns:a16="http://schemas.microsoft.com/office/drawing/2014/main" id="{2649A407-2019-4096-A199-311A3B20380A}"/>
              </a:ext>
            </a:extLst>
          </p:cNvPr>
          <p:cNvSpPr txBox="1"/>
          <p:nvPr/>
        </p:nvSpPr>
        <p:spPr>
          <a:xfrm>
            <a:off x="6605275" y="3719913"/>
            <a:ext cx="205778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cells</a:t>
            </a:r>
          </a:p>
        </p:txBody>
      </p:sp>
    </p:spTree>
    <p:extLst>
      <p:ext uri="{BB962C8B-B14F-4D97-AF65-F5344CB8AC3E}">
        <p14:creationId xmlns:p14="http://schemas.microsoft.com/office/powerpoint/2010/main" val="406880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Chemistry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5176799"/>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1362023" cy="1512168"/>
          </a:xfrm>
          <a:prstGeom prst="rect">
            <a:avLst/>
          </a:prstGeom>
        </p:spPr>
      </p:pic>
      <p:sp>
        <p:nvSpPr>
          <p:cNvPr id="8" name="Content Placeholder 1">
            <a:extLst>
              <a:ext uri="{FF2B5EF4-FFF2-40B4-BE49-F238E27FC236}">
                <a16:creationId xmlns:a16="http://schemas.microsoft.com/office/drawing/2014/main" id="{BF5D84D6-E4A4-403B-A91F-08F0403BD14C}"/>
              </a:ext>
            </a:extLst>
          </p:cNvPr>
          <p:cNvSpPr>
            <a:spLocks noGrp="1"/>
          </p:cNvSpPr>
          <p:nvPr/>
        </p:nvSpPr>
        <p:spPr>
          <a:xfrm>
            <a:off x="-33447" y="1671916"/>
            <a:ext cx="8579296"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t>You will get the opportunity to find out:</a:t>
            </a:r>
          </a:p>
        </p:txBody>
      </p:sp>
      <p:pic>
        <p:nvPicPr>
          <p:cNvPr id="10" name="Picture 9">
            <a:extLst>
              <a:ext uri="{FF2B5EF4-FFF2-40B4-BE49-F238E27FC236}">
                <a16:creationId xmlns:a16="http://schemas.microsoft.com/office/drawing/2014/main" id="{05989A94-5228-4404-BF14-B8236E5E0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889" y="2576789"/>
            <a:ext cx="2466975" cy="2220069"/>
          </a:xfrm>
          <a:prstGeom prst="rect">
            <a:avLst/>
          </a:prstGeom>
        </p:spPr>
      </p:pic>
      <p:sp>
        <p:nvSpPr>
          <p:cNvPr id="11" name="TextBox 7">
            <a:extLst>
              <a:ext uri="{FF2B5EF4-FFF2-40B4-BE49-F238E27FC236}">
                <a16:creationId xmlns:a16="http://schemas.microsoft.com/office/drawing/2014/main" id="{D033664B-BFB1-48B3-971E-DCF6DDE952F5}"/>
              </a:ext>
            </a:extLst>
          </p:cNvPr>
          <p:cNvSpPr txBox="1"/>
          <p:nvPr/>
        </p:nvSpPr>
        <p:spPr>
          <a:xfrm>
            <a:off x="470609" y="2276579"/>
            <a:ext cx="209085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Atomic structure </a:t>
            </a:r>
          </a:p>
        </p:txBody>
      </p:sp>
      <p:sp>
        <p:nvSpPr>
          <p:cNvPr id="12" name="TextBox 9">
            <a:extLst>
              <a:ext uri="{FF2B5EF4-FFF2-40B4-BE49-F238E27FC236}">
                <a16:creationId xmlns:a16="http://schemas.microsoft.com/office/drawing/2014/main" id="{E5090047-2248-4FDF-A504-DEA50FBBAC10}"/>
              </a:ext>
            </a:extLst>
          </p:cNvPr>
          <p:cNvSpPr txBox="1"/>
          <p:nvPr/>
        </p:nvSpPr>
        <p:spPr>
          <a:xfrm>
            <a:off x="470848" y="3686823"/>
            <a:ext cx="209085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Chemical</a:t>
            </a:r>
            <a:r>
              <a:rPr lang="en-GB" sz="3200" b="1" dirty="0">
                <a:latin typeface="Comic Sans MS" panose="030F0702030302020204" pitchFamily="66" charset="0"/>
              </a:rPr>
              <a:t> </a:t>
            </a:r>
            <a:r>
              <a:rPr lang="en-GB" sz="3200" b="1" dirty="0">
                <a:solidFill>
                  <a:srgbClr val="FF0000"/>
                </a:solidFill>
                <a:latin typeface="Comic Sans MS" panose="030F0702030302020204" pitchFamily="66" charset="0"/>
              </a:rPr>
              <a:t>reactions</a:t>
            </a:r>
          </a:p>
        </p:txBody>
      </p:sp>
      <p:sp>
        <p:nvSpPr>
          <p:cNvPr id="13" name="TextBox 10">
            <a:extLst>
              <a:ext uri="{FF2B5EF4-FFF2-40B4-BE49-F238E27FC236}">
                <a16:creationId xmlns:a16="http://schemas.microsoft.com/office/drawing/2014/main" id="{921C2B47-5597-4E70-AA2E-6DA3C4748A96}"/>
              </a:ext>
            </a:extLst>
          </p:cNvPr>
          <p:cNvSpPr txBox="1"/>
          <p:nvPr/>
        </p:nvSpPr>
        <p:spPr>
          <a:xfrm>
            <a:off x="1328576" y="5171708"/>
            <a:ext cx="2090854"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The periodic table</a:t>
            </a:r>
          </a:p>
        </p:txBody>
      </p:sp>
      <p:sp>
        <p:nvSpPr>
          <p:cNvPr id="14" name="TextBox 11">
            <a:extLst>
              <a:ext uri="{FF2B5EF4-FFF2-40B4-BE49-F238E27FC236}">
                <a16:creationId xmlns:a16="http://schemas.microsoft.com/office/drawing/2014/main" id="{1AD8A79B-2D16-430A-8396-2EDF2CFC983A}"/>
              </a:ext>
            </a:extLst>
          </p:cNvPr>
          <p:cNvSpPr txBox="1"/>
          <p:nvPr/>
        </p:nvSpPr>
        <p:spPr>
          <a:xfrm>
            <a:off x="3854985" y="5417929"/>
            <a:ext cx="209085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Chemical bonding</a:t>
            </a:r>
          </a:p>
        </p:txBody>
      </p:sp>
      <p:sp>
        <p:nvSpPr>
          <p:cNvPr id="15" name="TextBox 12">
            <a:extLst>
              <a:ext uri="{FF2B5EF4-FFF2-40B4-BE49-F238E27FC236}">
                <a16:creationId xmlns:a16="http://schemas.microsoft.com/office/drawing/2014/main" id="{EE130565-CE1A-4A0D-BD84-D6434DB3A67D}"/>
              </a:ext>
            </a:extLst>
          </p:cNvPr>
          <p:cNvSpPr txBox="1"/>
          <p:nvPr/>
        </p:nvSpPr>
        <p:spPr>
          <a:xfrm>
            <a:off x="6231249" y="2186275"/>
            <a:ext cx="2946199"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Chemistry’s role in</a:t>
            </a:r>
            <a:r>
              <a:rPr lang="en-GB" sz="3200" b="1" dirty="0">
                <a:latin typeface="Comic Sans MS" panose="030F0702030302020204" pitchFamily="66" charset="0"/>
              </a:rPr>
              <a:t>:</a:t>
            </a:r>
          </a:p>
          <a:p>
            <a:r>
              <a:rPr lang="en-GB" sz="2800" b="1" dirty="0">
                <a:latin typeface="Comic Sans MS" panose="030F0702030302020204" pitchFamily="66" charset="0"/>
              </a:rPr>
              <a:t>Medicine</a:t>
            </a:r>
          </a:p>
          <a:p>
            <a:r>
              <a:rPr lang="en-GB" sz="2800" b="1" dirty="0">
                <a:solidFill>
                  <a:srgbClr val="FF0000"/>
                </a:solidFill>
                <a:latin typeface="Comic Sans MS" panose="030F0702030302020204" pitchFamily="66" charset="0"/>
              </a:rPr>
              <a:t>Energy</a:t>
            </a:r>
          </a:p>
          <a:p>
            <a:r>
              <a:rPr lang="en-GB" sz="2800" b="1" dirty="0">
                <a:latin typeface="Comic Sans MS" panose="030F0702030302020204" pitchFamily="66" charset="0"/>
              </a:rPr>
              <a:t>Industry</a:t>
            </a:r>
          </a:p>
          <a:p>
            <a:r>
              <a:rPr lang="en-GB" sz="2800" b="1" dirty="0">
                <a:solidFill>
                  <a:srgbClr val="FF0000"/>
                </a:solidFill>
                <a:latin typeface="Comic Sans MS" panose="030F0702030302020204" pitchFamily="66" charset="0"/>
              </a:rPr>
              <a:t>Environmental issues</a:t>
            </a:r>
          </a:p>
        </p:txBody>
      </p:sp>
    </p:spTree>
    <p:extLst>
      <p:ext uri="{BB962C8B-B14F-4D97-AF65-F5344CB8AC3E}">
        <p14:creationId xmlns:p14="http://schemas.microsoft.com/office/powerpoint/2010/main" val="2684036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Physics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5156920"/>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2785"/>
            <a:ext cx="1362023" cy="1512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247" y="159771"/>
            <a:ext cx="1553169" cy="1553169"/>
          </a:xfrm>
          <a:prstGeom prst="rect">
            <a:avLst/>
          </a:prstGeom>
        </p:spPr>
      </p:pic>
      <p:sp>
        <p:nvSpPr>
          <p:cNvPr id="9" name="Content Placeholder 6">
            <a:extLst>
              <a:ext uri="{FF2B5EF4-FFF2-40B4-BE49-F238E27FC236}">
                <a16:creationId xmlns:a16="http://schemas.microsoft.com/office/drawing/2014/main" id="{408465C9-05C1-427C-9299-4CF3635C759D}"/>
              </a:ext>
            </a:extLst>
          </p:cNvPr>
          <p:cNvSpPr>
            <a:spLocks noGrp="1"/>
          </p:cNvSpPr>
          <p:nvPr/>
        </p:nvSpPr>
        <p:spPr>
          <a:xfrm>
            <a:off x="53752" y="1571726"/>
            <a:ext cx="862991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You will be involved in a variety of activities which show you how Physics applies to real life.</a:t>
            </a:r>
          </a:p>
        </p:txBody>
      </p:sp>
      <p:pic>
        <p:nvPicPr>
          <p:cNvPr id="10" name="Picture 9" descr="\\gs243svr001\Teachers\DB4993B\My Pictures\untitled.png">
            <a:extLst>
              <a:ext uri="{FF2B5EF4-FFF2-40B4-BE49-F238E27FC236}">
                <a16:creationId xmlns:a16="http://schemas.microsoft.com/office/drawing/2014/main" id="{FBAD279C-FF20-4A28-8F17-E6356D8143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0389" y="2894708"/>
            <a:ext cx="3414129" cy="24555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a:extLst>
              <a:ext uri="{FF2B5EF4-FFF2-40B4-BE49-F238E27FC236}">
                <a16:creationId xmlns:a16="http://schemas.microsoft.com/office/drawing/2014/main" id="{FE13A709-2EA6-45A1-AF73-09AF00EDA01D}"/>
              </a:ext>
            </a:extLst>
          </p:cNvPr>
          <p:cNvSpPr txBox="1"/>
          <p:nvPr/>
        </p:nvSpPr>
        <p:spPr>
          <a:xfrm>
            <a:off x="70294" y="4273008"/>
            <a:ext cx="2090854"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Nuclear power</a:t>
            </a:r>
          </a:p>
        </p:txBody>
      </p:sp>
      <p:sp>
        <p:nvSpPr>
          <p:cNvPr id="12" name="TextBox 10">
            <a:extLst>
              <a:ext uri="{FF2B5EF4-FFF2-40B4-BE49-F238E27FC236}">
                <a16:creationId xmlns:a16="http://schemas.microsoft.com/office/drawing/2014/main" id="{3512BFA9-EC08-4FD3-AE4F-F47AC998058C}"/>
              </a:ext>
            </a:extLst>
          </p:cNvPr>
          <p:cNvSpPr txBox="1"/>
          <p:nvPr/>
        </p:nvSpPr>
        <p:spPr>
          <a:xfrm>
            <a:off x="719535" y="5437208"/>
            <a:ext cx="209085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Light</a:t>
            </a:r>
          </a:p>
        </p:txBody>
      </p:sp>
      <p:sp>
        <p:nvSpPr>
          <p:cNvPr id="13" name="TextBox 11">
            <a:extLst>
              <a:ext uri="{FF2B5EF4-FFF2-40B4-BE49-F238E27FC236}">
                <a16:creationId xmlns:a16="http://schemas.microsoft.com/office/drawing/2014/main" id="{E5A281F2-4AFD-4E85-935E-D34E10EEEDE3}"/>
              </a:ext>
            </a:extLst>
          </p:cNvPr>
          <p:cNvSpPr txBox="1"/>
          <p:nvPr/>
        </p:nvSpPr>
        <p:spPr>
          <a:xfrm>
            <a:off x="1764962" y="6050091"/>
            <a:ext cx="209085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Sound </a:t>
            </a:r>
          </a:p>
        </p:txBody>
      </p:sp>
      <p:sp>
        <p:nvSpPr>
          <p:cNvPr id="14" name="TextBox 12">
            <a:extLst>
              <a:ext uri="{FF2B5EF4-FFF2-40B4-BE49-F238E27FC236}">
                <a16:creationId xmlns:a16="http://schemas.microsoft.com/office/drawing/2014/main" id="{2C0F88A3-252B-4682-B9DA-C70C8C56D694}"/>
              </a:ext>
            </a:extLst>
          </p:cNvPr>
          <p:cNvSpPr txBox="1"/>
          <p:nvPr/>
        </p:nvSpPr>
        <p:spPr>
          <a:xfrm>
            <a:off x="4374232" y="5592142"/>
            <a:ext cx="2952328"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Speed</a:t>
            </a:r>
            <a:r>
              <a:rPr lang="en-GB" sz="3200" b="1" dirty="0">
                <a:latin typeface="Comic Sans MS" panose="030F0702030302020204" pitchFamily="66" charset="0"/>
              </a:rPr>
              <a:t> &amp; acceleration</a:t>
            </a:r>
          </a:p>
        </p:txBody>
      </p:sp>
      <p:sp>
        <p:nvSpPr>
          <p:cNvPr id="15" name="TextBox 13">
            <a:extLst>
              <a:ext uri="{FF2B5EF4-FFF2-40B4-BE49-F238E27FC236}">
                <a16:creationId xmlns:a16="http://schemas.microsoft.com/office/drawing/2014/main" id="{23A74DA1-C04A-43E5-92C2-15B837E01D0C}"/>
              </a:ext>
            </a:extLst>
          </p:cNvPr>
          <p:cNvSpPr txBox="1"/>
          <p:nvPr/>
        </p:nvSpPr>
        <p:spPr>
          <a:xfrm>
            <a:off x="6390456" y="4543671"/>
            <a:ext cx="229320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Cosmology</a:t>
            </a:r>
          </a:p>
        </p:txBody>
      </p:sp>
      <p:sp>
        <p:nvSpPr>
          <p:cNvPr id="16" name="TextBox 14">
            <a:extLst>
              <a:ext uri="{FF2B5EF4-FFF2-40B4-BE49-F238E27FC236}">
                <a16:creationId xmlns:a16="http://schemas.microsoft.com/office/drawing/2014/main" id="{83A45A87-9844-47BE-AFAA-A4B75D38B0C2}"/>
              </a:ext>
            </a:extLst>
          </p:cNvPr>
          <p:cNvSpPr txBox="1"/>
          <p:nvPr/>
        </p:nvSpPr>
        <p:spPr>
          <a:xfrm>
            <a:off x="6390456" y="3511117"/>
            <a:ext cx="209085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Satellites</a:t>
            </a:r>
          </a:p>
        </p:txBody>
      </p:sp>
      <p:sp>
        <p:nvSpPr>
          <p:cNvPr id="17" name="TextBox 15">
            <a:extLst>
              <a:ext uri="{FF2B5EF4-FFF2-40B4-BE49-F238E27FC236}">
                <a16:creationId xmlns:a16="http://schemas.microsoft.com/office/drawing/2014/main" id="{C523D90D-2BE7-4EAA-A3EB-9821A177698D}"/>
              </a:ext>
            </a:extLst>
          </p:cNvPr>
          <p:cNvSpPr txBox="1"/>
          <p:nvPr/>
        </p:nvSpPr>
        <p:spPr>
          <a:xfrm>
            <a:off x="6999394" y="2633955"/>
            <a:ext cx="209085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Space</a:t>
            </a:r>
          </a:p>
        </p:txBody>
      </p:sp>
      <p:sp>
        <p:nvSpPr>
          <p:cNvPr id="18" name="TextBox 16">
            <a:extLst>
              <a:ext uri="{FF2B5EF4-FFF2-40B4-BE49-F238E27FC236}">
                <a16:creationId xmlns:a16="http://schemas.microsoft.com/office/drawing/2014/main" id="{D8BB3AD2-FEAA-4C21-96C4-6D5AFF9F0882}"/>
              </a:ext>
            </a:extLst>
          </p:cNvPr>
          <p:cNvSpPr txBox="1"/>
          <p:nvPr/>
        </p:nvSpPr>
        <p:spPr>
          <a:xfrm>
            <a:off x="658760" y="3537692"/>
            <a:ext cx="2090854"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solidFill>
                  <a:srgbClr val="FF0000"/>
                </a:solidFill>
                <a:latin typeface="Comic Sans MS" panose="030F0702030302020204" pitchFamily="66" charset="0"/>
              </a:rPr>
              <a:t>Energy</a:t>
            </a:r>
          </a:p>
        </p:txBody>
      </p:sp>
      <p:sp>
        <p:nvSpPr>
          <p:cNvPr id="19" name="TextBox 17">
            <a:extLst>
              <a:ext uri="{FF2B5EF4-FFF2-40B4-BE49-F238E27FC236}">
                <a16:creationId xmlns:a16="http://schemas.microsoft.com/office/drawing/2014/main" id="{D5D623F3-FA3C-4990-8838-08E93530113B}"/>
              </a:ext>
            </a:extLst>
          </p:cNvPr>
          <p:cNvSpPr txBox="1"/>
          <p:nvPr/>
        </p:nvSpPr>
        <p:spPr>
          <a:xfrm>
            <a:off x="70294" y="2680121"/>
            <a:ext cx="240898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latin typeface="Comic Sans MS" panose="030F0702030302020204" pitchFamily="66" charset="0"/>
              </a:rPr>
              <a:t>Electricity</a:t>
            </a:r>
          </a:p>
        </p:txBody>
      </p:sp>
    </p:spTree>
    <p:extLst>
      <p:ext uri="{BB962C8B-B14F-4D97-AF65-F5344CB8AC3E}">
        <p14:creationId xmlns:p14="http://schemas.microsoft.com/office/powerpoint/2010/main" val="152358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Science</a:t>
            </a:r>
          </a:p>
        </p:txBody>
      </p:sp>
      <p:sp>
        <p:nvSpPr>
          <p:cNvPr id="7" name="Content Placeholder 6"/>
          <p:cNvSpPr>
            <a:spLocks noGrp="1"/>
          </p:cNvSpPr>
          <p:nvPr>
            <p:ph idx="1"/>
          </p:nvPr>
        </p:nvSpPr>
        <p:spPr/>
        <p:txBody>
          <a:bodyPr>
            <a:normAutofit/>
          </a:bodyPr>
          <a:lstStyle/>
          <a:p>
            <a:pPr marL="0" indent="0">
              <a:buNone/>
            </a:pPr>
            <a:endParaRPr lang="en-GB" dirty="0"/>
          </a:p>
          <a:p>
            <a:pPr marL="0" indent="0">
              <a:buNone/>
            </a:pPr>
            <a:r>
              <a:rPr lang="en-GB" dirty="0"/>
              <a:t>This option is only for specific pupils only – your Pastoral Care Teacher or Science Teacher will speak to you if it applies to you. </a:t>
            </a:r>
          </a:p>
          <a:p>
            <a:pPr marL="0" indent="0">
              <a:buNone/>
            </a:pPr>
            <a:r>
              <a:rPr lang="en-GB" dirty="0"/>
              <a:t>This course will focus largely on developing problem solving skills and practical and team working skills. </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367671"/>
            <a:ext cx="1178836" cy="13087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1362023" cy="1512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5056657"/>
            <a:ext cx="2838450" cy="1609725"/>
          </a:xfrm>
          <a:prstGeom prst="rect">
            <a:avLst/>
          </a:prstGeom>
        </p:spPr>
      </p:pic>
    </p:spTree>
    <p:extLst>
      <p:ext uri="{BB962C8B-B14F-4D97-AF65-F5344CB8AC3E}">
        <p14:creationId xmlns:p14="http://schemas.microsoft.com/office/powerpoint/2010/main" val="1781814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Humanities (Social Subjects)</a:t>
            </a:r>
          </a:p>
        </p:txBody>
      </p:sp>
      <p:sp>
        <p:nvSpPr>
          <p:cNvPr id="7" name="Content Placeholder 6"/>
          <p:cNvSpPr>
            <a:spLocks noGrp="1"/>
          </p:cNvSpPr>
          <p:nvPr>
            <p:ph idx="1"/>
          </p:nvPr>
        </p:nvSpPr>
        <p:spPr/>
        <p:txBody>
          <a:bodyPr>
            <a:normAutofit/>
          </a:bodyPr>
          <a:lstStyle/>
          <a:p>
            <a:pPr marL="0" indent="0">
              <a:buNone/>
            </a:pPr>
            <a:r>
              <a:rPr lang="en-GB" dirty="0"/>
              <a:t>You are choosing (at least) one of the following subjects:</a:t>
            </a:r>
          </a:p>
          <a:p>
            <a:r>
              <a:rPr lang="en-GB" dirty="0"/>
              <a:t>Business Management</a:t>
            </a:r>
          </a:p>
          <a:p>
            <a:r>
              <a:rPr lang="en-GB" dirty="0"/>
              <a:t>Geography</a:t>
            </a:r>
          </a:p>
          <a:p>
            <a:r>
              <a:rPr lang="en-GB" dirty="0"/>
              <a:t>History</a:t>
            </a:r>
          </a:p>
          <a:p>
            <a:r>
              <a:rPr lang="en-GB" dirty="0"/>
              <a:t>Modern Studies</a:t>
            </a:r>
          </a:p>
          <a:p>
            <a:r>
              <a:rPr lang="en-GB" dirty="0"/>
              <a:t>People and Society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711" y="5661248"/>
            <a:ext cx="844632" cy="9377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3199"/>
            <a:ext cx="843157" cy="936104"/>
          </a:xfrm>
          <a:prstGeom prst="rect">
            <a:avLst/>
          </a:prstGeom>
        </p:spPr>
      </p:pic>
    </p:spTree>
    <p:extLst>
      <p:ext uri="{BB962C8B-B14F-4D97-AF65-F5344CB8AC3E}">
        <p14:creationId xmlns:p14="http://schemas.microsoft.com/office/powerpoint/2010/main" val="382253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84743" y="620688"/>
            <a:ext cx="8229600" cy="1143000"/>
          </a:xfrm>
        </p:spPr>
        <p:txBody>
          <a:bodyPr/>
          <a:lstStyle/>
          <a:p>
            <a:r>
              <a:rPr lang="en-GB" dirty="0"/>
              <a:t>       </a:t>
            </a:r>
            <a:r>
              <a:rPr lang="en-GB" b="1" dirty="0"/>
              <a:t>S2 Personalisation and Choice</a:t>
            </a:r>
          </a:p>
        </p:txBody>
      </p:sp>
      <p:sp>
        <p:nvSpPr>
          <p:cNvPr id="7" name="Content Placeholder 6"/>
          <p:cNvSpPr>
            <a:spLocks noGrp="1"/>
          </p:cNvSpPr>
          <p:nvPr>
            <p:ph idx="1"/>
          </p:nvPr>
        </p:nvSpPr>
        <p:spPr>
          <a:xfrm>
            <a:off x="456406" y="1916832"/>
            <a:ext cx="8229600" cy="4525963"/>
          </a:xfrm>
        </p:spPr>
        <p:txBody>
          <a:bodyPr>
            <a:normAutofit fontScale="77500" lnSpcReduction="20000"/>
          </a:bodyPr>
          <a:lstStyle/>
          <a:p>
            <a:pPr marL="0" indent="0" algn="ctr">
              <a:buNone/>
            </a:pPr>
            <a:r>
              <a:rPr lang="en-GB" dirty="0"/>
              <a:t>Next year you will have the opportunity to personalise your curriculum in certain areas.</a:t>
            </a:r>
          </a:p>
          <a:p>
            <a:endParaRPr lang="en-GB" dirty="0"/>
          </a:p>
          <a:p>
            <a:pPr marL="0" indent="0">
              <a:buNone/>
            </a:pPr>
            <a:r>
              <a:rPr lang="en-GB" dirty="0"/>
              <a:t>In S3, all pupils will continue studies in the following subjects:</a:t>
            </a:r>
          </a:p>
          <a:p>
            <a:r>
              <a:rPr lang="en-GB" dirty="0"/>
              <a:t>English</a:t>
            </a:r>
          </a:p>
          <a:p>
            <a:r>
              <a:rPr lang="en-GB" dirty="0"/>
              <a:t>Maths</a:t>
            </a:r>
          </a:p>
          <a:p>
            <a:r>
              <a:rPr lang="en-GB" dirty="0"/>
              <a:t>Health and Wellbeing</a:t>
            </a:r>
          </a:p>
          <a:p>
            <a:pPr lvl="1"/>
            <a:r>
              <a:rPr lang="en-GB" dirty="0"/>
              <a:t>PE</a:t>
            </a:r>
          </a:p>
          <a:p>
            <a:pPr lvl="1"/>
            <a:r>
              <a:rPr lang="en-GB" dirty="0"/>
              <a:t>Food Technology</a:t>
            </a:r>
          </a:p>
          <a:p>
            <a:pPr lvl="1"/>
            <a:r>
              <a:rPr lang="en-GB" dirty="0"/>
              <a:t>RME</a:t>
            </a:r>
          </a:p>
          <a:p>
            <a:pPr lvl="1"/>
            <a:r>
              <a:rPr lang="en-GB" dirty="0"/>
              <a:t>PSE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6632"/>
            <a:ext cx="1362023" cy="1512168"/>
          </a:xfrm>
          <a:prstGeom prst="rect">
            <a:avLst/>
          </a:prstGeom>
        </p:spPr>
      </p:pic>
    </p:spTree>
    <p:extLst>
      <p:ext uri="{BB962C8B-B14F-4D97-AF65-F5344CB8AC3E}">
        <p14:creationId xmlns:p14="http://schemas.microsoft.com/office/powerpoint/2010/main" val="181944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Business Management</a:t>
            </a:r>
          </a:p>
        </p:txBody>
      </p:sp>
      <p:sp>
        <p:nvSpPr>
          <p:cNvPr id="7" name="Content Placeholder 6"/>
          <p:cNvSpPr>
            <a:spLocks noGrp="1"/>
          </p:cNvSpPr>
          <p:nvPr>
            <p:ph idx="1"/>
          </p:nvPr>
        </p:nvSpPr>
        <p:spPr>
          <a:xfrm>
            <a:off x="457200" y="1600200"/>
            <a:ext cx="8229600" cy="5154613"/>
          </a:xfrm>
        </p:spPr>
        <p:txBody>
          <a:bodyPr>
            <a:normAutofit fontScale="77500" lnSpcReduction="20000"/>
          </a:bodyPr>
          <a:lstStyle/>
          <a:p>
            <a:r>
              <a:rPr lang="en-GB" dirty="0"/>
              <a:t>You will learn about the importanc</a:t>
            </a:r>
            <a:r>
              <a:rPr lang="en-GB" b="1" dirty="0"/>
              <a:t>e of business in society. </a:t>
            </a:r>
          </a:p>
          <a:p>
            <a:r>
              <a:rPr lang="en-GB" dirty="0"/>
              <a:t>Studying Business Management will allow you to transfer skills between the classroom and the work place and it will raise your awareness about the importance of entrepreneurial and business skills in society.</a:t>
            </a:r>
          </a:p>
          <a:p>
            <a:r>
              <a:rPr lang="en-GB" dirty="0"/>
              <a:t>Throughout the course you will be working on tasks that help to develop and enhance business skills in:</a:t>
            </a:r>
          </a:p>
          <a:p>
            <a:pPr lvl="1"/>
            <a:r>
              <a:rPr lang="en-GB" dirty="0"/>
              <a:t>Analysis</a:t>
            </a:r>
          </a:p>
          <a:p>
            <a:pPr lvl="1"/>
            <a:r>
              <a:rPr lang="en-GB" dirty="0"/>
              <a:t>Decision making</a:t>
            </a:r>
          </a:p>
          <a:p>
            <a:pPr lvl="1"/>
            <a:r>
              <a:rPr lang="en-GB" dirty="0"/>
              <a:t>Enquiring</a:t>
            </a:r>
          </a:p>
          <a:p>
            <a:pPr lvl="1"/>
            <a:r>
              <a:rPr lang="en-GB" dirty="0"/>
              <a:t>ICT</a:t>
            </a:r>
          </a:p>
          <a:p>
            <a:pPr lvl="1"/>
            <a:r>
              <a:rPr lang="en-GB" dirty="0"/>
              <a:t>Problem solving</a:t>
            </a:r>
          </a:p>
          <a:p>
            <a:pPr lvl="1"/>
            <a:r>
              <a:rPr lang="en-GB" dirty="0"/>
              <a:t>Research (internet based, paper based)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6" y="260648"/>
            <a:ext cx="897847" cy="9968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337" y="4104936"/>
            <a:ext cx="3960440" cy="1152128"/>
          </a:xfrm>
          <a:prstGeom prst="rect">
            <a:avLst/>
          </a:prstGeom>
        </p:spPr>
      </p:pic>
    </p:spTree>
    <p:extLst>
      <p:ext uri="{BB962C8B-B14F-4D97-AF65-F5344CB8AC3E}">
        <p14:creationId xmlns:p14="http://schemas.microsoft.com/office/powerpoint/2010/main" val="57278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Geography</a:t>
            </a:r>
          </a:p>
        </p:txBody>
      </p:sp>
      <p:sp>
        <p:nvSpPr>
          <p:cNvPr id="7" name="Content Placeholder 6"/>
          <p:cNvSpPr>
            <a:spLocks noGrp="1"/>
          </p:cNvSpPr>
          <p:nvPr>
            <p:ph idx="1"/>
          </p:nvPr>
        </p:nvSpPr>
        <p:spPr>
          <a:xfrm>
            <a:off x="457200" y="1600200"/>
            <a:ext cx="8229600" cy="4998790"/>
          </a:xfrm>
        </p:spPr>
        <p:txBody>
          <a:bodyPr>
            <a:normAutofit fontScale="85000" lnSpcReduction="20000"/>
          </a:bodyPr>
          <a:lstStyle/>
          <a:p>
            <a:r>
              <a:rPr lang="en-GB" dirty="0"/>
              <a:t>Geography is the study of Earth's landscapes, peoples, places and environments. It is, quite simply, about the world in which we live. </a:t>
            </a:r>
          </a:p>
          <a:p>
            <a:r>
              <a:rPr lang="en-GB" dirty="0"/>
              <a:t>In S3 Geography we study physical, human and global issue topics. This will focus on our natural environments, how and where people live and current geographical issues impacting around the </a:t>
            </a:r>
            <a:r>
              <a:rPr lang="en-GB" dirty="0" err="1"/>
              <a:t>world.Our</a:t>
            </a:r>
            <a:r>
              <a:rPr lang="en-GB" dirty="0"/>
              <a:t> courses are built upon pupil personalisation and choice to give us wide access to a number of topics.</a:t>
            </a:r>
          </a:p>
          <a:p>
            <a:r>
              <a:rPr lang="en-GB" dirty="0"/>
              <a:t> We will complete an added value unit which is a project based on knowledge we have covered in our topics.</a:t>
            </a:r>
          </a:p>
          <a:p>
            <a:r>
              <a:rPr lang="en-GB" dirty="0"/>
              <a:t> We will continue to build and develop on our Ordnance survey mapping skills.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711" y="5661248"/>
            <a:ext cx="844632" cy="9377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912"/>
            <a:ext cx="907770" cy="10078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769" y="188912"/>
            <a:ext cx="919829" cy="1412776"/>
          </a:xfrm>
          <a:prstGeom prst="rect">
            <a:avLst/>
          </a:prstGeom>
        </p:spPr>
      </p:pic>
    </p:spTree>
    <p:extLst>
      <p:ext uri="{BB962C8B-B14F-4D97-AF65-F5344CB8AC3E}">
        <p14:creationId xmlns:p14="http://schemas.microsoft.com/office/powerpoint/2010/main" val="341737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History</a:t>
            </a:r>
          </a:p>
        </p:txBody>
      </p:sp>
      <p:sp>
        <p:nvSpPr>
          <p:cNvPr id="7" name="Content Placeholder 6"/>
          <p:cNvSpPr>
            <a:spLocks noGrp="1"/>
          </p:cNvSpPr>
          <p:nvPr>
            <p:ph idx="1"/>
          </p:nvPr>
        </p:nvSpPr>
        <p:spPr/>
        <p:txBody>
          <a:bodyPr/>
          <a:lstStyle/>
          <a:p>
            <a:r>
              <a:rPr lang="en-GB" dirty="0"/>
              <a:t>You will learn how past events and people have shaped the society that we live in today. </a:t>
            </a:r>
          </a:p>
          <a:p>
            <a:r>
              <a:rPr lang="en-GB" dirty="0"/>
              <a:t>In S3 History you will study the Civil Rights Movement in the USA and then move on to learning about the Atlantic Slave Trade 1770-1807. This will help you understand British History and how it is intertwined with the history of other peoples around the world. </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994" y="5517232"/>
            <a:ext cx="974349" cy="10817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0" y="188913"/>
            <a:ext cx="972874" cy="10801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1038" y="5651668"/>
            <a:ext cx="2287066" cy="1143533"/>
          </a:xfrm>
          <a:prstGeom prst="rect">
            <a:avLst/>
          </a:prstGeom>
        </p:spPr>
      </p:pic>
    </p:spTree>
    <p:extLst>
      <p:ext uri="{BB962C8B-B14F-4D97-AF65-F5344CB8AC3E}">
        <p14:creationId xmlns:p14="http://schemas.microsoft.com/office/powerpoint/2010/main" val="73902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Modern Studies</a:t>
            </a:r>
          </a:p>
        </p:txBody>
      </p:sp>
      <p:sp>
        <p:nvSpPr>
          <p:cNvPr id="7" name="Content Placeholder 6"/>
          <p:cNvSpPr>
            <a:spLocks noGrp="1"/>
          </p:cNvSpPr>
          <p:nvPr>
            <p:ph idx="1"/>
          </p:nvPr>
        </p:nvSpPr>
        <p:spPr/>
        <p:txBody>
          <a:bodyPr>
            <a:normAutofit fontScale="85000" lnSpcReduction="20000"/>
          </a:bodyPr>
          <a:lstStyle/>
          <a:p>
            <a:r>
              <a:rPr lang="en-GB" dirty="0"/>
              <a:t>In Modern Studies we will study the world we live in today from a social, political and economic perspective.</a:t>
            </a:r>
          </a:p>
          <a:p>
            <a:r>
              <a:rPr lang="en-GB" dirty="0"/>
              <a:t>In S3 we will study </a:t>
            </a:r>
            <a:r>
              <a:rPr lang="en-GB" b="1" dirty="0"/>
              <a:t>a world power and international issues. </a:t>
            </a:r>
          </a:p>
          <a:p>
            <a:r>
              <a:rPr lang="en-GB" dirty="0"/>
              <a:t>The world power you will focus on is the </a:t>
            </a:r>
            <a:r>
              <a:rPr lang="en-GB" b="1" dirty="0"/>
              <a:t>USA</a:t>
            </a:r>
            <a:r>
              <a:rPr lang="en-GB" dirty="0"/>
              <a:t> where we explore the political system, social issues and influence within the USA. </a:t>
            </a:r>
          </a:p>
          <a:p>
            <a:r>
              <a:rPr lang="en-GB" dirty="0"/>
              <a:t>We also cover a </a:t>
            </a:r>
            <a:r>
              <a:rPr lang="en-GB" b="1" dirty="0"/>
              <a:t>Black Lives Matter </a:t>
            </a:r>
            <a:r>
              <a:rPr lang="en-GB" dirty="0"/>
              <a:t>unit where we look at the experiences of African Americans in the USA. </a:t>
            </a:r>
          </a:p>
          <a:p>
            <a:r>
              <a:rPr lang="en-GB" dirty="0"/>
              <a:t>Lastly, we explore conflict within the Middle East and analyse the relationship between this region and the USA.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486552"/>
            <a:ext cx="1001983" cy="11124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24644"/>
            <a:ext cx="972873" cy="10801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743" y="278430"/>
            <a:ext cx="2297055" cy="1044116"/>
          </a:xfrm>
          <a:prstGeom prst="rect">
            <a:avLst/>
          </a:prstGeom>
        </p:spPr>
      </p:pic>
      <p:pic>
        <p:nvPicPr>
          <p:cNvPr id="9" name="Picture 8">
            <a:extLst>
              <a:ext uri="{FF2B5EF4-FFF2-40B4-BE49-F238E27FC236}">
                <a16:creationId xmlns:a16="http://schemas.microsoft.com/office/drawing/2014/main" id="{D4DA7792-D746-2A40-B19A-113B03F9A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5634688"/>
            <a:ext cx="4320480" cy="1120125"/>
          </a:xfrm>
          <a:prstGeom prst="rect">
            <a:avLst/>
          </a:prstGeom>
        </p:spPr>
      </p:pic>
    </p:spTree>
    <p:extLst>
      <p:ext uri="{BB962C8B-B14F-4D97-AF65-F5344CB8AC3E}">
        <p14:creationId xmlns:p14="http://schemas.microsoft.com/office/powerpoint/2010/main" val="374541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0754-D5A7-8F45-9909-2E1279FA6924}"/>
              </a:ext>
            </a:extLst>
          </p:cNvPr>
          <p:cNvSpPr>
            <a:spLocks noGrp="1"/>
          </p:cNvSpPr>
          <p:nvPr>
            <p:ph type="title"/>
          </p:nvPr>
        </p:nvSpPr>
        <p:spPr/>
        <p:txBody>
          <a:bodyPr/>
          <a:lstStyle/>
          <a:p>
            <a:r>
              <a:rPr lang="en-GB" dirty="0"/>
              <a:t>People and Society</a:t>
            </a:r>
            <a:endParaRPr lang="en-US" dirty="0"/>
          </a:p>
        </p:txBody>
      </p:sp>
      <p:pic>
        <p:nvPicPr>
          <p:cNvPr id="5" name="Picture 2">
            <a:extLst>
              <a:ext uri="{FF2B5EF4-FFF2-40B4-BE49-F238E27FC236}">
                <a16:creationId xmlns:a16="http://schemas.microsoft.com/office/drawing/2014/main" id="{14B58D82-BD41-3A45-96AF-2F502C78E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B6526B77-B18D-C44B-9BB0-A056BD3395B7}"/>
              </a:ext>
            </a:extLst>
          </p:cNvPr>
          <p:cNvSpPr>
            <a:spLocks noGrp="1"/>
          </p:cNvSpPr>
          <p:nvPr>
            <p:ph idx="1"/>
          </p:nvPr>
        </p:nvSpPr>
        <p:spPr>
          <a:xfrm>
            <a:off x="564022" y="1848534"/>
            <a:ext cx="8229600" cy="4457810"/>
          </a:xfrm>
        </p:spPr>
        <p:txBody>
          <a:bodyPr/>
          <a:lstStyle/>
          <a:p>
            <a:r>
              <a:rPr lang="en-GB" dirty="0"/>
              <a:t>People and Society is a combination of different themes within Social Subjects. </a:t>
            </a:r>
          </a:p>
          <a:p>
            <a:r>
              <a:rPr lang="en-GB" dirty="0"/>
              <a:t>Next year, the topics will include The Sixties (History) and the USA (Modern Studies).</a:t>
            </a:r>
          </a:p>
          <a:p>
            <a:r>
              <a:rPr lang="en-GB" dirty="0"/>
              <a:t>This subject leads on to the National 4 People and Society course in S4. After S4, you may decide to focus on a specific Social Subject. </a:t>
            </a:r>
          </a:p>
        </p:txBody>
      </p:sp>
      <p:pic>
        <p:nvPicPr>
          <p:cNvPr id="7" name="Picture 6">
            <a:extLst>
              <a:ext uri="{FF2B5EF4-FFF2-40B4-BE49-F238E27FC236}">
                <a16:creationId xmlns:a16="http://schemas.microsoft.com/office/drawing/2014/main" id="{2408DBFA-2DC2-C14E-99E0-182A7A0BD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59" y="361542"/>
            <a:ext cx="1033552" cy="1147487"/>
          </a:xfrm>
          <a:prstGeom prst="rect">
            <a:avLst/>
          </a:prstGeom>
        </p:spPr>
      </p:pic>
      <p:pic>
        <p:nvPicPr>
          <p:cNvPr id="10" name="Picture 9">
            <a:extLst>
              <a:ext uri="{FF2B5EF4-FFF2-40B4-BE49-F238E27FC236}">
                <a16:creationId xmlns:a16="http://schemas.microsoft.com/office/drawing/2014/main" id="{07A8F0D3-A6C5-4748-A0CC-CC6464DB6B9A}"/>
              </a:ext>
            </a:extLst>
          </p:cNvPr>
          <p:cNvPicPr>
            <a:picLocks noChangeAspect="1"/>
          </p:cNvPicPr>
          <p:nvPr/>
        </p:nvPicPr>
        <p:blipFill>
          <a:blip r:embed="rId4"/>
          <a:stretch>
            <a:fillRect/>
          </a:stretch>
        </p:blipFill>
        <p:spPr>
          <a:xfrm>
            <a:off x="6924104" y="464742"/>
            <a:ext cx="1869518" cy="1038621"/>
          </a:xfrm>
          <a:prstGeom prst="rect">
            <a:avLst/>
          </a:prstGeom>
        </p:spPr>
      </p:pic>
      <p:sp>
        <p:nvSpPr>
          <p:cNvPr id="8" name="Title 3">
            <a:extLst>
              <a:ext uri="{FF2B5EF4-FFF2-40B4-BE49-F238E27FC236}">
                <a16:creationId xmlns:a16="http://schemas.microsoft.com/office/drawing/2014/main" id="{D46C1156-E3D5-44AB-BCB3-2154CD830510}"/>
              </a:ext>
            </a:extLst>
          </p:cNvPr>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People and Society</a:t>
            </a:r>
          </a:p>
        </p:txBody>
      </p:sp>
    </p:spTree>
    <p:extLst>
      <p:ext uri="{BB962C8B-B14F-4D97-AF65-F5344CB8AC3E}">
        <p14:creationId xmlns:p14="http://schemas.microsoft.com/office/powerpoint/2010/main" val="596650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Technologies</a:t>
            </a:r>
          </a:p>
        </p:txBody>
      </p:sp>
      <p:sp>
        <p:nvSpPr>
          <p:cNvPr id="7" name="Content Placeholder 6"/>
          <p:cNvSpPr>
            <a:spLocks noGrp="1"/>
          </p:cNvSpPr>
          <p:nvPr>
            <p:ph idx="1"/>
          </p:nvPr>
        </p:nvSpPr>
        <p:spPr/>
        <p:txBody>
          <a:bodyPr>
            <a:normAutofit lnSpcReduction="10000"/>
          </a:bodyPr>
          <a:lstStyle/>
          <a:p>
            <a:endParaRPr lang="en-GB" dirty="0"/>
          </a:p>
          <a:p>
            <a:pPr marL="0" indent="0">
              <a:buNone/>
            </a:pPr>
            <a:r>
              <a:rPr lang="en-GB" dirty="0"/>
              <a:t>You are choosing (at least) one of the following subjects:</a:t>
            </a:r>
          </a:p>
          <a:p>
            <a:pPr marL="393192" lvl="1" indent="0">
              <a:buNone/>
            </a:pPr>
            <a:endParaRPr lang="en-GB" dirty="0"/>
          </a:p>
          <a:p>
            <a:pPr lvl="1"/>
            <a:r>
              <a:rPr lang="en-GB" dirty="0"/>
              <a:t>Administration</a:t>
            </a:r>
          </a:p>
          <a:p>
            <a:pPr lvl="1"/>
            <a:r>
              <a:rPr lang="en-GB" dirty="0"/>
              <a:t>Computing</a:t>
            </a:r>
          </a:p>
          <a:p>
            <a:pPr lvl="1"/>
            <a:r>
              <a:rPr lang="en-GB" dirty="0"/>
              <a:t>Graphic Communication</a:t>
            </a:r>
          </a:p>
          <a:p>
            <a:pPr lvl="1"/>
            <a:r>
              <a:rPr lang="en-GB" dirty="0"/>
              <a:t>Music Technology</a:t>
            </a:r>
          </a:p>
          <a:p>
            <a:pPr lvl="1"/>
            <a:r>
              <a:rPr lang="en-GB" dirty="0"/>
              <a:t>Practical Woodwork</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5146711"/>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188913"/>
            <a:ext cx="1362023" cy="1512168"/>
          </a:xfrm>
          <a:prstGeom prst="rect">
            <a:avLst/>
          </a:prstGeom>
        </p:spPr>
      </p:pic>
    </p:spTree>
    <p:extLst>
      <p:ext uri="{BB962C8B-B14F-4D97-AF65-F5344CB8AC3E}">
        <p14:creationId xmlns:p14="http://schemas.microsoft.com/office/powerpoint/2010/main" val="67360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Administration</a:t>
            </a:r>
          </a:p>
        </p:txBody>
      </p:sp>
      <p:sp>
        <p:nvSpPr>
          <p:cNvPr id="7" name="Content Placeholder 6"/>
          <p:cNvSpPr>
            <a:spLocks noGrp="1"/>
          </p:cNvSpPr>
          <p:nvPr>
            <p:ph idx="1"/>
          </p:nvPr>
        </p:nvSpPr>
        <p:spPr/>
        <p:txBody>
          <a:bodyPr/>
          <a:lstStyle/>
          <a:p>
            <a:r>
              <a:rPr lang="en-GB" dirty="0"/>
              <a:t>Administration will build upon strengths developed in S2. </a:t>
            </a:r>
          </a:p>
          <a:p>
            <a:r>
              <a:rPr lang="en-GB" dirty="0"/>
              <a:t>You will develop skills in word processing, spread sheets, databases and desktop publishing software.</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913"/>
            <a:ext cx="1362023" cy="1512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581" y="4456445"/>
            <a:ext cx="2381250" cy="1914525"/>
          </a:xfrm>
          <a:prstGeom prst="rect">
            <a:avLst/>
          </a:prstGeom>
        </p:spPr>
      </p:pic>
    </p:spTree>
    <p:extLst>
      <p:ext uri="{BB962C8B-B14F-4D97-AF65-F5344CB8AC3E}">
        <p14:creationId xmlns:p14="http://schemas.microsoft.com/office/powerpoint/2010/main" val="2877150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Computing Science</a:t>
            </a:r>
          </a:p>
        </p:txBody>
      </p:sp>
      <p:sp>
        <p:nvSpPr>
          <p:cNvPr id="7" name="Content Placeholder 6"/>
          <p:cNvSpPr>
            <a:spLocks noGrp="1"/>
          </p:cNvSpPr>
          <p:nvPr>
            <p:ph idx="1"/>
          </p:nvPr>
        </p:nvSpPr>
        <p:spPr/>
        <p:txBody>
          <a:bodyPr>
            <a:normAutofit fontScale="85000" lnSpcReduction="10000"/>
          </a:bodyPr>
          <a:lstStyle/>
          <a:p>
            <a:pPr marL="0" indent="0">
              <a:buNone/>
            </a:pPr>
            <a:r>
              <a:rPr lang="en-GB" dirty="0"/>
              <a:t>This course aims to develop computational thinking and problem solving skills which are essential for all pupils entering the workplace. Throughout the course pupils will be working on tasks that help to develop an understanding about the relationship between hardware and software and the technological trends that drive the marketplace. </a:t>
            </a:r>
          </a:p>
          <a:p>
            <a:pPr marL="0" indent="0">
              <a:buNone/>
            </a:pPr>
            <a:r>
              <a:rPr lang="en-GB" dirty="0"/>
              <a:t>Pupils will explore computer security, interactive multimedia solutions, computer systems and emerging technologies, basic principles of programming, and creating graphics and animations.</a:t>
            </a:r>
          </a:p>
          <a:p>
            <a:endParaRPr lang="en-GB" dirty="0"/>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5646442"/>
            <a:ext cx="857967" cy="9525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1037732" cy="11521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93" y="441188"/>
            <a:ext cx="1617365" cy="791048"/>
          </a:xfrm>
          <a:prstGeom prst="rect">
            <a:avLst/>
          </a:prstGeom>
        </p:spPr>
      </p:pic>
    </p:spTree>
    <p:extLst>
      <p:ext uri="{BB962C8B-B14F-4D97-AF65-F5344CB8AC3E}">
        <p14:creationId xmlns:p14="http://schemas.microsoft.com/office/powerpoint/2010/main" val="3815826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Graphic Communication</a:t>
            </a:r>
          </a:p>
        </p:txBody>
      </p:sp>
      <p:sp>
        <p:nvSpPr>
          <p:cNvPr id="7" name="Content Placeholder 6"/>
          <p:cNvSpPr>
            <a:spLocks noGrp="1"/>
          </p:cNvSpPr>
          <p:nvPr>
            <p:ph idx="1"/>
          </p:nvPr>
        </p:nvSpPr>
        <p:spPr/>
        <p:txBody>
          <a:bodyPr>
            <a:normAutofit fontScale="62500" lnSpcReduction="20000"/>
          </a:bodyPr>
          <a:lstStyle/>
          <a:p>
            <a:pPr marL="0" indent="0" fontAlgn="base">
              <a:buNone/>
            </a:pPr>
            <a:r>
              <a:rPr lang="en-GB" dirty="0"/>
              <a:t>The </a:t>
            </a:r>
            <a:r>
              <a:rPr lang="en-GB" b="1" dirty="0"/>
              <a:t>S3 Graphic Communication</a:t>
            </a:r>
            <a:r>
              <a:rPr lang="en-GB" dirty="0"/>
              <a:t> course combines elements of creativity and communicating for visual impact. It allows learners to engage with a range of technological applications. Learners are encouraged to exercise their imagination, creativity and logical thinking. They will develop an awareness of </a:t>
            </a:r>
            <a:r>
              <a:rPr lang="en-GB" b="1" u="sng" dirty="0"/>
              <a:t>graphic communication</a:t>
            </a:r>
            <a:r>
              <a:rPr lang="en-GB" dirty="0"/>
              <a:t> and understand how it can be invaluable for life-long learning and for the world of work.</a:t>
            </a:r>
          </a:p>
          <a:p>
            <a:pPr marL="0" indent="0" fontAlgn="base">
              <a:buNone/>
            </a:pPr>
            <a:endParaRPr lang="en-GB" dirty="0"/>
          </a:p>
          <a:p>
            <a:pPr marL="0" indent="0" fontAlgn="base">
              <a:buNone/>
            </a:pPr>
            <a:r>
              <a:rPr lang="en-GB" b="1" dirty="0"/>
              <a:t>The course aims to enable learners to:</a:t>
            </a:r>
            <a:endParaRPr lang="en-GB" dirty="0"/>
          </a:p>
          <a:p>
            <a:pPr lvl="0" fontAlgn="base"/>
            <a:r>
              <a:rPr lang="en-GB" dirty="0"/>
              <a:t>Develop skills in graphic communication techniques, including the use of equipment, graphics materials and software.</a:t>
            </a:r>
          </a:p>
          <a:p>
            <a:pPr lvl="0" fontAlgn="base"/>
            <a:r>
              <a:rPr lang="en-GB" dirty="0"/>
              <a:t>Extend and apply knowledge and understanding of graphic communication standards and protocols, and understand where and how these should be applied.</a:t>
            </a:r>
          </a:p>
          <a:p>
            <a:pPr lvl="0" fontAlgn="base"/>
            <a:r>
              <a:rPr lang="en-GB" dirty="0"/>
              <a:t>Develop an understanding of the impact of graphic communication technologies on our environment and society.</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486552"/>
            <a:ext cx="1001983" cy="11124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1102590" cy="12241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262" y="182896"/>
            <a:ext cx="1971303" cy="1311813"/>
          </a:xfrm>
          <a:prstGeom prst="rect">
            <a:avLst/>
          </a:prstGeom>
        </p:spPr>
      </p:pic>
    </p:spTree>
    <p:extLst>
      <p:ext uri="{BB962C8B-B14F-4D97-AF65-F5344CB8AC3E}">
        <p14:creationId xmlns:p14="http://schemas.microsoft.com/office/powerpoint/2010/main" val="3866264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55CB6DB9-FB25-47E8-B08D-44CE8EC72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7504" y="116633"/>
            <a:ext cx="8928992" cy="1008112"/>
          </a:xfrm>
        </p:spPr>
        <p:txBody>
          <a:bodyPr>
            <a:normAutofit/>
          </a:bodyPr>
          <a:lstStyle/>
          <a:p>
            <a:r>
              <a:rPr lang="en-GB" sz="4200" dirty="0"/>
              <a:t>Music Technology</a:t>
            </a:r>
          </a:p>
        </p:txBody>
      </p:sp>
      <p:sp>
        <p:nvSpPr>
          <p:cNvPr id="10" name="TextBox 9"/>
          <p:cNvSpPr txBox="1"/>
          <p:nvPr/>
        </p:nvSpPr>
        <p:spPr>
          <a:xfrm rot="520831">
            <a:off x="539552" y="4962633"/>
            <a:ext cx="2304256" cy="1569660"/>
          </a:xfrm>
          <a:prstGeom prst="rect">
            <a:avLst/>
          </a:prstGeom>
          <a:noFill/>
        </p:spPr>
        <p:txBody>
          <a:bodyPr wrap="square" rtlCol="0">
            <a:spAutoFit/>
          </a:bodyPr>
          <a:lstStyle/>
          <a:p>
            <a:pPr algn="ctr"/>
            <a:r>
              <a:rPr lang="en-GB" sz="3200" dirty="0"/>
              <a:t>Tests - Practical and written</a:t>
            </a:r>
          </a:p>
        </p:txBody>
      </p:sp>
      <p:sp>
        <p:nvSpPr>
          <p:cNvPr id="11" name="TextBox 10"/>
          <p:cNvSpPr txBox="1"/>
          <p:nvPr/>
        </p:nvSpPr>
        <p:spPr>
          <a:xfrm rot="591984">
            <a:off x="6455555" y="579762"/>
            <a:ext cx="2512933" cy="2677656"/>
          </a:xfrm>
          <a:prstGeom prst="rect">
            <a:avLst/>
          </a:prstGeom>
          <a:noFill/>
        </p:spPr>
        <p:txBody>
          <a:bodyPr wrap="square" rtlCol="0">
            <a:spAutoFit/>
          </a:bodyPr>
          <a:lstStyle/>
          <a:p>
            <a:pPr algn="ctr"/>
            <a:r>
              <a:rPr lang="en-GB" sz="2800" dirty="0"/>
              <a:t>Learn about different genres of Popular music (Pop, Rock,  EDM, Rap etc.)</a:t>
            </a:r>
          </a:p>
        </p:txBody>
      </p:sp>
      <p:sp>
        <p:nvSpPr>
          <p:cNvPr id="12" name="TextBox 11"/>
          <p:cNvSpPr txBox="1"/>
          <p:nvPr/>
        </p:nvSpPr>
        <p:spPr>
          <a:xfrm rot="21165258">
            <a:off x="6128085" y="4535849"/>
            <a:ext cx="2593389" cy="2246769"/>
          </a:xfrm>
          <a:prstGeom prst="rect">
            <a:avLst/>
          </a:prstGeom>
          <a:noFill/>
        </p:spPr>
        <p:txBody>
          <a:bodyPr wrap="square" rtlCol="0">
            <a:spAutoFit/>
          </a:bodyPr>
          <a:lstStyle/>
          <a:p>
            <a:pPr algn="ctr"/>
            <a:r>
              <a:rPr lang="en-GB" sz="2800" dirty="0"/>
              <a:t>Learn how to record a ‘band’ performance (DK, Keys, Guitars, Vocals)</a:t>
            </a:r>
          </a:p>
        </p:txBody>
      </p:sp>
      <p:sp>
        <p:nvSpPr>
          <p:cNvPr id="14" name="TextBox 13"/>
          <p:cNvSpPr txBox="1"/>
          <p:nvPr/>
        </p:nvSpPr>
        <p:spPr>
          <a:xfrm>
            <a:off x="3340456" y="5420109"/>
            <a:ext cx="2445604" cy="1077218"/>
          </a:xfrm>
          <a:prstGeom prst="rect">
            <a:avLst/>
          </a:prstGeom>
          <a:noFill/>
        </p:spPr>
        <p:txBody>
          <a:bodyPr wrap="square" rtlCol="0">
            <a:spAutoFit/>
          </a:bodyPr>
          <a:lstStyle/>
          <a:p>
            <a:pPr algn="ctr"/>
            <a:r>
              <a:rPr lang="en-GB" sz="3200" dirty="0"/>
              <a:t>Self and Peer assessment</a:t>
            </a:r>
          </a:p>
        </p:txBody>
      </p:sp>
      <p:sp>
        <p:nvSpPr>
          <p:cNvPr id="16" name="TextBox 15"/>
          <p:cNvSpPr txBox="1"/>
          <p:nvPr/>
        </p:nvSpPr>
        <p:spPr>
          <a:xfrm>
            <a:off x="107504" y="1565498"/>
            <a:ext cx="3168352" cy="3231654"/>
          </a:xfrm>
          <a:prstGeom prst="rect">
            <a:avLst/>
          </a:prstGeom>
          <a:noFill/>
        </p:spPr>
        <p:txBody>
          <a:bodyPr wrap="square" rtlCol="0">
            <a:spAutoFit/>
          </a:bodyPr>
          <a:lstStyle/>
          <a:p>
            <a:pPr algn="ctr"/>
            <a:r>
              <a:rPr lang="en-GB" sz="2800" dirty="0"/>
              <a:t>Use </a:t>
            </a:r>
            <a:r>
              <a:rPr lang="en-GB" sz="2800" dirty="0" err="1"/>
              <a:t>GarageBand</a:t>
            </a:r>
            <a:r>
              <a:rPr lang="en-GB" sz="2800" dirty="0"/>
              <a:t> to complete short projects such as </a:t>
            </a:r>
          </a:p>
          <a:p>
            <a:pPr marL="457200" indent="-457200">
              <a:buFont typeface="Arial" charset="0"/>
              <a:buChar char="•"/>
            </a:pPr>
            <a:r>
              <a:rPr lang="en-GB" sz="2400" dirty="0"/>
              <a:t>Radio Broadcasts</a:t>
            </a:r>
          </a:p>
          <a:p>
            <a:pPr marL="457200" indent="-457200">
              <a:buFont typeface="Arial" charset="0"/>
              <a:buChar char="•"/>
            </a:pPr>
            <a:r>
              <a:rPr lang="en-GB" sz="2400" dirty="0"/>
              <a:t>Audiobook</a:t>
            </a:r>
          </a:p>
          <a:p>
            <a:pPr marL="457200" indent="-457200">
              <a:buFont typeface="Arial" charset="0"/>
              <a:buChar char="•"/>
            </a:pPr>
            <a:r>
              <a:rPr lang="en-GB" sz="2400" dirty="0"/>
              <a:t>Foley (Adding </a:t>
            </a:r>
          </a:p>
          <a:p>
            <a:r>
              <a:rPr lang="en-GB" sz="2400" dirty="0"/>
              <a:t>sound to film clips/computer games) </a:t>
            </a:r>
          </a:p>
        </p:txBody>
      </p:sp>
      <p:pic>
        <p:nvPicPr>
          <p:cNvPr id="1026" name="Picture 2" descr="C:\Users\AP3973B\AppData\Local\Microsoft\Windows\Temporary Internet Files\Content.IE5\U525AZQE\78742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829" y="2098635"/>
            <a:ext cx="3994927" cy="28803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ABBD40-FB0C-422C-80AC-8A9D5DC07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88913"/>
            <a:ext cx="907769" cy="1007839"/>
          </a:xfrm>
          <a:prstGeom prst="rect">
            <a:avLst/>
          </a:prstGeom>
        </p:spPr>
      </p:pic>
    </p:spTree>
    <p:extLst>
      <p:ext uri="{BB962C8B-B14F-4D97-AF65-F5344CB8AC3E}">
        <p14:creationId xmlns:p14="http://schemas.microsoft.com/office/powerpoint/2010/main" val="261883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84743" y="620688"/>
            <a:ext cx="8229600" cy="1143000"/>
          </a:xfrm>
        </p:spPr>
        <p:txBody>
          <a:bodyPr/>
          <a:lstStyle/>
          <a:p>
            <a:r>
              <a:rPr lang="en-GB" dirty="0"/>
              <a:t> </a:t>
            </a:r>
            <a:r>
              <a:rPr lang="en-GB" b="1" dirty="0"/>
              <a:t>S2 Personalisation and Choice</a:t>
            </a:r>
          </a:p>
        </p:txBody>
      </p:sp>
      <p:sp>
        <p:nvSpPr>
          <p:cNvPr id="7" name="Content Placeholder 6"/>
          <p:cNvSpPr>
            <a:spLocks noGrp="1"/>
          </p:cNvSpPr>
          <p:nvPr>
            <p:ph idx="1"/>
          </p:nvPr>
        </p:nvSpPr>
        <p:spPr>
          <a:xfrm>
            <a:off x="456406" y="1916832"/>
            <a:ext cx="8229600" cy="4525963"/>
          </a:xfrm>
        </p:spPr>
        <p:txBody>
          <a:bodyPr>
            <a:normAutofit/>
          </a:bodyPr>
          <a:lstStyle/>
          <a:p>
            <a:pPr marL="0" indent="0">
              <a:buNone/>
            </a:pPr>
            <a:r>
              <a:rPr lang="en-GB" dirty="0"/>
              <a:t>In addition to this you will choose:</a:t>
            </a:r>
          </a:p>
          <a:p>
            <a:r>
              <a:rPr lang="en-GB" dirty="0"/>
              <a:t>1 Expressive Arts subject;</a:t>
            </a:r>
          </a:p>
          <a:p>
            <a:r>
              <a:rPr lang="en-GB" dirty="0"/>
              <a:t>1 Modern Language;</a:t>
            </a:r>
          </a:p>
          <a:p>
            <a:r>
              <a:rPr lang="en-GB" dirty="0"/>
              <a:t>1 Science subjects;</a:t>
            </a:r>
          </a:p>
          <a:p>
            <a:r>
              <a:rPr lang="en-GB" dirty="0"/>
              <a:t>1 Humanities subjects (Social Subjects);</a:t>
            </a:r>
          </a:p>
          <a:p>
            <a:r>
              <a:rPr lang="en-GB" dirty="0"/>
              <a:t>1 Technology subject;</a:t>
            </a:r>
          </a:p>
          <a:p>
            <a:r>
              <a:rPr lang="en-GB" dirty="0"/>
              <a:t>1 subject from the elective column.</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16632"/>
            <a:ext cx="1102590" cy="1224136"/>
          </a:xfrm>
          <a:prstGeom prst="rect">
            <a:avLst/>
          </a:prstGeom>
        </p:spPr>
      </p:pic>
    </p:spTree>
    <p:extLst>
      <p:ext uri="{BB962C8B-B14F-4D97-AF65-F5344CB8AC3E}">
        <p14:creationId xmlns:p14="http://schemas.microsoft.com/office/powerpoint/2010/main" val="13939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Practical Woodwork</a:t>
            </a:r>
          </a:p>
        </p:txBody>
      </p:sp>
      <p:sp>
        <p:nvSpPr>
          <p:cNvPr id="7" name="Content Placeholder 6"/>
          <p:cNvSpPr>
            <a:spLocks noGrp="1"/>
          </p:cNvSpPr>
          <p:nvPr>
            <p:ph idx="1"/>
          </p:nvPr>
        </p:nvSpPr>
        <p:spPr/>
        <p:txBody>
          <a:bodyPr>
            <a:normAutofit fontScale="70000" lnSpcReduction="20000"/>
          </a:bodyPr>
          <a:lstStyle/>
          <a:p>
            <a:pPr marL="0" indent="0" fontAlgn="base">
              <a:buNone/>
            </a:pPr>
            <a:r>
              <a:rPr lang="en-GB" dirty="0"/>
              <a:t>The </a:t>
            </a:r>
            <a:r>
              <a:rPr lang="en-GB" b="1" dirty="0"/>
              <a:t>S3 Practical Woodworking</a:t>
            </a:r>
            <a:r>
              <a:rPr lang="en-GB" dirty="0"/>
              <a:t> course provides opportunities for learners to gain skills in reading </a:t>
            </a:r>
            <a:r>
              <a:rPr lang="en-GB" b="1" u="sng" dirty="0"/>
              <a:t>drawings/diagrams in the completion of finished wood –based products</a:t>
            </a:r>
            <a:r>
              <a:rPr lang="en-GB" dirty="0"/>
              <a:t>. The course is highly practical and creative in nature, improving learner’s skills, whilst operating a variety of tools, equipment and materials. It also helps learners develop practical numeracy skills.</a:t>
            </a:r>
          </a:p>
          <a:p>
            <a:pPr marL="0" indent="0" fontAlgn="base">
              <a:buNone/>
            </a:pPr>
            <a:endParaRPr lang="en-GB" b="1" dirty="0"/>
          </a:p>
          <a:p>
            <a:pPr marL="0" indent="0" fontAlgn="base">
              <a:buNone/>
            </a:pPr>
            <a:r>
              <a:rPr lang="en-GB" b="1" dirty="0"/>
              <a:t> The course aims to enable learners to:</a:t>
            </a:r>
            <a:endParaRPr lang="en-GB" dirty="0"/>
          </a:p>
          <a:p>
            <a:pPr lvl="0" fontAlgn="base"/>
            <a:r>
              <a:rPr lang="en-GB" b="1" dirty="0"/>
              <a:t> </a:t>
            </a:r>
            <a:r>
              <a:rPr lang="en-GB" dirty="0"/>
              <a:t>Develop skills in woodworking techniques.</a:t>
            </a:r>
          </a:p>
          <a:p>
            <a:pPr lvl="0" fontAlgn="base"/>
            <a:r>
              <a:rPr lang="en-GB" dirty="0"/>
              <a:t>Measure and mark out timber sections and sheet materials.</a:t>
            </a:r>
          </a:p>
          <a:p>
            <a:pPr lvl="0" fontAlgn="base"/>
            <a:r>
              <a:rPr lang="en-GB" dirty="0"/>
              <a:t>Undertake safe working practices in workshop environments.</a:t>
            </a:r>
          </a:p>
          <a:p>
            <a:pPr lvl="0" fontAlgn="base"/>
            <a:r>
              <a:rPr lang="en-GB" dirty="0"/>
              <a:t>Demonstrate practical creativity and problem solving skills.</a:t>
            </a:r>
          </a:p>
          <a:p>
            <a:pPr lvl="0" fontAlgn="base"/>
            <a:r>
              <a:rPr lang="en-GB" dirty="0"/>
              <a:t>Understand materials sustainability.</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5486552"/>
            <a:ext cx="1001983" cy="11124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0648"/>
            <a:ext cx="1102590" cy="12241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5939" y="5386864"/>
            <a:ext cx="1971303" cy="1311813"/>
          </a:xfrm>
          <a:prstGeom prst="rect">
            <a:avLst/>
          </a:prstGeom>
        </p:spPr>
      </p:pic>
    </p:spTree>
    <p:extLst>
      <p:ext uri="{BB962C8B-B14F-4D97-AF65-F5344CB8AC3E}">
        <p14:creationId xmlns:p14="http://schemas.microsoft.com/office/powerpoint/2010/main" val="1811976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Free Choice Column</a:t>
            </a:r>
          </a:p>
        </p:txBody>
      </p:sp>
      <p:sp>
        <p:nvSpPr>
          <p:cNvPr id="7" name="Content Placeholder 6"/>
          <p:cNvSpPr>
            <a:spLocks noGrp="1"/>
          </p:cNvSpPr>
          <p:nvPr>
            <p:ph idx="1"/>
          </p:nvPr>
        </p:nvSpPr>
        <p:spPr/>
        <p:txBody>
          <a:bodyPr>
            <a:normAutofit/>
          </a:bodyPr>
          <a:lstStyle/>
          <a:p>
            <a:r>
              <a:rPr lang="en-GB" dirty="0"/>
              <a:t>In this column you can pick any of the subjects that appear in any other column. Please make sure you select your 1</a:t>
            </a:r>
            <a:r>
              <a:rPr lang="en-GB" baseline="30000" dirty="0"/>
              <a:t>st</a:t>
            </a:r>
            <a:r>
              <a:rPr lang="en-GB" dirty="0"/>
              <a:t>, 2</a:t>
            </a:r>
            <a:r>
              <a:rPr lang="en-GB" baseline="30000" dirty="0"/>
              <a:t>nd</a:t>
            </a:r>
            <a:r>
              <a:rPr lang="en-GB" dirty="0"/>
              <a:t> and 3</a:t>
            </a:r>
            <a:r>
              <a:rPr lang="en-GB" baseline="30000" dirty="0"/>
              <a:t>rd</a:t>
            </a:r>
            <a:r>
              <a:rPr lang="en-GB" dirty="0"/>
              <a:t> choice. </a:t>
            </a:r>
          </a:p>
          <a:p>
            <a:r>
              <a:rPr lang="en-GB" dirty="0"/>
              <a:t>Do not select a subject you have already chosen as a first option - no matter how much you like it!</a:t>
            </a:r>
          </a:p>
          <a:p>
            <a:r>
              <a:rPr lang="en-GB" dirty="0"/>
              <a:t>You can also select German in this column.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5646442"/>
            <a:ext cx="857967" cy="9525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913"/>
            <a:ext cx="972874" cy="1080120"/>
          </a:xfrm>
          <a:prstGeom prst="rect">
            <a:avLst/>
          </a:prstGeom>
        </p:spPr>
      </p:pic>
    </p:spTree>
    <p:extLst>
      <p:ext uri="{BB962C8B-B14F-4D97-AF65-F5344CB8AC3E}">
        <p14:creationId xmlns:p14="http://schemas.microsoft.com/office/powerpoint/2010/main" val="15146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Frequently asked questions</a:t>
            </a:r>
          </a:p>
        </p:txBody>
      </p:sp>
      <p:sp>
        <p:nvSpPr>
          <p:cNvPr id="7" name="Content Placeholder 6"/>
          <p:cNvSpPr>
            <a:spLocks noGrp="1"/>
          </p:cNvSpPr>
          <p:nvPr>
            <p:ph idx="1"/>
          </p:nvPr>
        </p:nvSpPr>
        <p:spPr/>
        <p:txBody>
          <a:bodyPr>
            <a:normAutofit fontScale="77500" lnSpcReduction="20000"/>
          </a:bodyPr>
          <a:lstStyle/>
          <a:p>
            <a:r>
              <a:rPr lang="en-GB" dirty="0"/>
              <a:t>Can I study a subject in S4 if I haven’t chosen it in S3?</a:t>
            </a:r>
          </a:p>
          <a:p>
            <a:pPr lvl="1"/>
            <a:r>
              <a:rPr lang="en-GB" i="1" dirty="0">
                <a:solidFill>
                  <a:srgbClr val="FF0000"/>
                </a:solidFill>
              </a:rPr>
              <a:t>You will be able to select a subject in S4 if you did not take it in S3, however it is best to continue with subjects you experienced in S3 as you will have a greater depth of knowledge.  </a:t>
            </a:r>
          </a:p>
          <a:p>
            <a:r>
              <a:rPr lang="en-GB" dirty="0"/>
              <a:t>Can I change my subject choice during S3?</a:t>
            </a:r>
          </a:p>
          <a:p>
            <a:pPr lvl="1"/>
            <a:r>
              <a:rPr lang="en-GB" i="1" dirty="0">
                <a:solidFill>
                  <a:srgbClr val="FF0000"/>
                </a:solidFill>
              </a:rPr>
              <a:t>Only under exceptional circumstances with the agreement of your Pupil Support Teacher and Parent/Carer.</a:t>
            </a:r>
            <a:endParaRPr lang="en-GB" dirty="0">
              <a:solidFill>
                <a:srgbClr val="FF0000"/>
              </a:solidFill>
            </a:endParaRPr>
          </a:p>
          <a:p>
            <a:r>
              <a:rPr lang="en-GB" dirty="0"/>
              <a:t>Will I get all the choices I have made?</a:t>
            </a:r>
          </a:p>
          <a:p>
            <a:pPr lvl="1"/>
            <a:r>
              <a:rPr lang="en-GB" i="1" dirty="0">
                <a:solidFill>
                  <a:srgbClr val="FF0000"/>
                </a:solidFill>
              </a:rPr>
              <a:t>The school will try its best to meet everybody's choices but your first choice cannot be guaranteed.</a:t>
            </a:r>
          </a:p>
          <a:p>
            <a:r>
              <a:rPr lang="en-GB" dirty="0"/>
              <a:t>What kind of work will I be doing in my chosen subjects?</a:t>
            </a:r>
          </a:p>
          <a:p>
            <a:pPr lvl="1"/>
            <a:r>
              <a:rPr lang="en-GB" i="1" dirty="0">
                <a:solidFill>
                  <a:srgbClr val="FF0000"/>
                </a:solidFill>
              </a:rPr>
              <a:t>You will have the chance to develop skills and understanding which will help you when you start your National Qualifications in S4. Remember you will make choices again at the end of S3.</a:t>
            </a: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994" y="5517232"/>
            <a:ext cx="974349" cy="10817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913"/>
            <a:ext cx="1008112" cy="1119244"/>
          </a:xfrm>
          <a:prstGeom prst="rect">
            <a:avLst/>
          </a:prstGeom>
        </p:spPr>
      </p:pic>
    </p:spTree>
    <p:extLst>
      <p:ext uri="{BB962C8B-B14F-4D97-AF65-F5344CB8AC3E}">
        <p14:creationId xmlns:p14="http://schemas.microsoft.com/office/powerpoint/2010/main" val="553142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What next?</a:t>
            </a:r>
          </a:p>
        </p:txBody>
      </p:sp>
      <p:sp>
        <p:nvSpPr>
          <p:cNvPr id="7" name="Content Placeholder 6"/>
          <p:cNvSpPr>
            <a:spLocks noGrp="1"/>
          </p:cNvSpPr>
          <p:nvPr>
            <p:ph idx="1"/>
          </p:nvPr>
        </p:nvSpPr>
        <p:spPr>
          <a:xfrm>
            <a:off x="457200" y="1927372"/>
            <a:ext cx="8229600" cy="4872899"/>
          </a:xfrm>
        </p:spPr>
        <p:txBody>
          <a:bodyPr>
            <a:normAutofit lnSpcReduction="10000"/>
          </a:bodyPr>
          <a:lstStyle/>
          <a:p>
            <a:r>
              <a:rPr lang="en-GB" sz="2700" dirty="0"/>
              <a:t>You will be sent your Personalisation and Choice information sheet via Satchel: One. Please discuss the options with your parent / carer.</a:t>
            </a:r>
          </a:p>
          <a:p>
            <a:r>
              <a:rPr lang="en-GB" sz="2700" dirty="0"/>
              <a:t>If you or your parent/carer has any questions, you should contact your Pastoral Care Teacher via e-mail.</a:t>
            </a:r>
          </a:p>
          <a:p>
            <a:r>
              <a:rPr lang="en-GB" sz="2700" dirty="0"/>
              <a:t>The Personalisation and Choice form will be completed using a Google Form. You can access this from your Glow account using the link or QR code on the information sheet or the QR code at the top right of this screen.</a:t>
            </a:r>
            <a:r>
              <a:rPr lang="en-GB" sz="2700" b="1" dirty="0"/>
              <a:t> </a:t>
            </a:r>
            <a:endParaRPr lang="en-GB" sz="2700" dirty="0"/>
          </a:p>
          <a:p>
            <a:r>
              <a:rPr lang="en-GB" sz="2700" dirty="0"/>
              <a:t>Forms should be completed by </a:t>
            </a:r>
            <a:r>
              <a:rPr lang="en-GB" sz="2700" b="1" dirty="0"/>
              <a:t>Friday 25</a:t>
            </a:r>
            <a:r>
              <a:rPr lang="en-GB" sz="2700" b="1" baseline="30000" dirty="0"/>
              <a:t>th</a:t>
            </a:r>
            <a:r>
              <a:rPr lang="en-GB" sz="2700" b="1" dirty="0"/>
              <a:t> January 2021.</a:t>
            </a:r>
            <a:endParaRPr lang="en-GB" sz="27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536" y="5877272"/>
            <a:ext cx="831354" cy="923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88913"/>
            <a:ext cx="963739" cy="1069978"/>
          </a:xfrm>
          <a:prstGeom prst="rect">
            <a:avLst/>
          </a:prstGeom>
        </p:spPr>
      </p:pic>
      <p:pic>
        <p:nvPicPr>
          <p:cNvPr id="10" name="Picture 9">
            <a:extLst>
              <a:ext uri="{FF2B5EF4-FFF2-40B4-BE49-F238E27FC236}">
                <a16:creationId xmlns:a16="http://schemas.microsoft.com/office/drawing/2014/main" id="{BFAE40C9-644F-45CE-9987-D12E196EC37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236296" y="188913"/>
            <a:ext cx="1695450" cy="1695450"/>
          </a:xfrm>
          <a:prstGeom prst="rect">
            <a:avLst/>
          </a:prstGeom>
        </p:spPr>
      </p:pic>
    </p:spTree>
    <p:extLst>
      <p:ext uri="{BB962C8B-B14F-4D97-AF65-F5344CB8AC3E}">
        <p14:creationId xmlns:p14="http://schemas.microsoft.com/office/powerpoint/2010/main" val="131232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ctrTitle"/>
          </p:nvPr>
        </p:nvSpPr>
        <p:spPr/>
        <p:txBody>
          <a:bodyPr/>
          <a:lstStyle/>
          <a:p>
            <a:r>
              <a:rPr lang="en-GB" dirty="0"/>
              <a:t>Let’s have a closer look at each choice you need to make</a:t>
            </a:r>
          </a:p>
        </p:txBody>
      </p:sp>
      <p:sp>
        <p:nvSpPr>
          <p:cNvPr id="9" name="Subtitle 8"/>
          <p:cNvSpPr>
            <a:spLocks noGrp="1"/>
          </p:cNvSpPr>
          <p:nvPr>
            <p:ph type="subTitle" idx="1"/>
          </p:nvPr>
        </p:nvSpPr>
        <p:spPr/>
        <p:txBody>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32656"/>
            <a:ext cx="1362023" cy="15121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662" y="3962223"/>
            <a:ext cx="3114675" cy="1466850"/>
          </a:xfrm>
          <a:prstGeom prst="rect">
            <a:avLst/>
          </a:prstGeom>
        </p:spPr>
      </p:pic>
    </p:spTree>
    <p:extLst>
      <p:ext uri="{BB962C8B-B14F-4D97-AF65-F5344CB8AC3E}">
        <p14:creationId xmlns:p14="http://schemas.microsoft.com/office/powerpoint/2010/main" val="413768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Expressive Arts	</a:t>
            </a:r>
          </a:p>
        </p:txBody>
      </p:sp>
      <p:sp>
        <p:nvSpPr>
          <p:cNvPr id="7" name="Content Placeholder 6"/>
          <p:cNvSpPr>
            <a:spLocks noGrp="1"/>
          </p:cNvSpPr>
          <p:nvPr>
            <p:ph idx="1"/>
          </p:nvPr>
        </p:nvSpPr>
        <p:spPr/>
        <p:txBody>
          <a:bodyPr/>
          <a:lstStyle/>
          <a:p>
            <a:endParaRPr lang="en-GB" dirty="0"/>
          </a:p>
          <a:p>
            <a:pPr marL="0" indent="0">
              <a:buNone/>
            </a:pPr>
            <a:r>
              <a:rPr lang="en-GB" dirty="0"/>
              <a:t>You are choosing (at least) one of the following subjects:</a:t>
            </a:r>
          </a:p>
          <a:p>
            <a:pPr marL="0" indent="0">
              <a:buNone/>
            </a:pPr>
            <a:endParaRPr lang="en-GB" dirty="0"/>
          </a:p>
          <a:p>
            <a:pPr lvl="1"/>
            <a:r>
              <a:rPr lang="en-GB" dirty="0"/>
              <a:t>Art and Design</a:t>
            </a:r>
          </a:p>
          <a:p>
            <a:pPr lvl="1"/>
            <a:r>
              <a:rPr lang="en-GB" dirty="0"/>
              <a:t>Drama</a:t>
            </a:r>
          </a:p>
          <a:p>
            <a:pPr lvl="1"/>
            <a:r>
              <a:rPr lang="en-GB" dirty="0"/>
              <a:t>Music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5086822"/>
            <a:ext cx="1362023" cy="15121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8081"/>
            <a:ext cx="1362023" cy="1512168"/>
          </a:xfrm>
          <a:prstGeom prst="rect">
            <a:avLst/>
          </a:prstGeom>
        </p:spPr>
      </p:pic>
    </p:spTree>
    <p:extLst>
      <p:ext uri="{BB962C8B-B14F-4D97-AF65-F5344CB8AC3E}">
        <p14:creationId xmlns:p14="http://schemas.microsoft.com/office/powerpoint/2010/main" val="181611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Art and Design</a:t>
            </a:r>
          </a:p>
        </p:txBody>
      </p:sp>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59611" y="2761813"/>
            <a:ext cx="2190750" cy="2085975"/>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5115" y="5229200"/>
            <a:ext cx="1362023" cy="15121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63" y="158148"/>
            <a:ext cx="1362023" cy="1512168"/>
          </a:xfrm>
          <a:prstGeom prst="rect">
            <a:avLst/>
          </a:prstGeom>
        </p:spPr>
      </p:pic>
      <p:sp>
        <p:nvSpPr>
          <p:cNvPr id="3" name="Rectangle 2"/>
          <p:cNvSpPr/>
          <p:nvPr/>
        </p:nvSpPr>
        <p:spPr>
          <a:xfrm>
            <a:off x="993044" y="2924944"/>
            <a:ext cx="1611147" cy="1569660"/>
          </a:xfrm>
          <a:prstGeom prst="rect">
            <a:avLst/>
          </a:prstGeom>
          <a:noFill/>
          <a:ln>
            <a:solidFill>
              <a:schemeClr val="accent1"/>
            </a:solidFill>
          </a:ln>
        </p:spPr>
        <p:txBody>
          <a:bodyPr wrap="none" lIns="91440" tIns="45720" rIns="91440" bIns="45720">
            <a:spAutoFit/>
          </a:bodyPr>
          <a:lstStyle/>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Product </a:t>
            </a:r>
          </a:p>
          <a:p>
            <a:pPr algn="ctr"/>
            <a:r>
              <a:rPr lang="en-US" sz="32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Design</a:t>
            </a: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Unit</a:t>
            </a:r>
          </a:p>
        </p:txBody>
      </p:sp>
      <p:sp>
        <p:nvSpPr>
          <p:cNvPr id="9" name="Rectangle 8"/>
          <p:cNvSpPr/>
          <p:nvPr/>
        </p:nvSpPr>
        <p:spPr>
          <a:xfrm>
            <a:off x="6561706" y="3171165"/>
            <a:ext cx="1966821" cy="1077218"/>
          </a:xfrm>
          <a:prstGeom prst="rect">
            <a:avLst/>
          </a:prstGeom>
          <a:noFill/>
          <a:ln>
            <a:solidFill>
              <a:schemeClr val="accent1"/>
            </a:solidFill>
          </a:ln>
        </p:spPr>
        <p:txBody>
          <a:bodyPr wrap="none" lIns="91440" tIns="45720" rIns="91440" bIns="45720">
            <a:spAutoFit/>
          </a:bodyPr>
          <a:lstStyle/>
          <a:p>
            <a:pPr algn="ctr"/>
            <a:r>
              <a:rPr lang="en-US" sz="32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Expressive</a:t>
            </a:r>
          </a:p>
          <a:p>
            <a:pPr algn="ct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Unit</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4693990"/>
            <a:ext cx="2400300" cy="1905000"/>
          </a:xfrm>
          <a:prstGeom prst="rect">
            <a:avLst/>
          </a:prstGeom>
        </p:spPr>
      </p:pic>
      <p:sp>
        <p:nvSpPr>
          <p:cNvPr id="10" name="TextBox 9"/>
          <p:cNvSpPr txBox="1"/>
          <p:nvPr/>
        </p:nvSpPr>
        <p:spPr>
          <a:xfrm>
            <a:off x="119522" y="2132856"/>
            <a:ext cx="3528392" cy="646331"/>
          </a:xfrm>
          <a:prstGeom prst="rect">
            <a:avLst/>
          </a:prstGeom>
          <a:noFill/>
        </p:spPr>
        <p:txBody>
          <a:bodyPr wrap="square" rtlCol="0">
            <a:spAutoFit/>
          </a:bodyPr>
          <a:lstStyle/>
          <a:p>
            <a:pPr algn="ctr"/>
            <a:r>
              <a:rPr lang="en-GB" b="1" i="1" dirty="0"/>
              <a:t>Research, design, create and review – ceramic fruit bowl</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1628" y="1208931"/>
            <a:ext cx="2466975" cy="1847850"/>
          </a:xfrm>
          <a:prstGeom prst="rect">
            <a:avLst/>
          </a:prstGeom>
        </p:spPr>
      </p:pic>
      <p:sp>
        <p:nvSpPr>
          <p:cNvPr id="13" name="TextBox 12"/>
          <p:cNvSpPr txBox="1"/>
          <p:nvPr/>
        </p:nvSpPr>
        <p:spPr>
          <a:xfrm>
            <a:off x="5530766" y="4494603"/>
            <a:ext cx="3528392" cy="646331"/>
          </a:xfrm>
          <a:prstGeom prst="rect">
            <a:avLst/>
          </a:prstGeom>
          <a:noFill/>
        </p:spPr>
        <p:txBody>
          <a:bodyPr wrap="square" rtlCol="0">
            <a:spAutoFit/>
          </a:bodyPr>
          <a:lstStyle/>
          <a:p>
            <a:pPr algn="ctr"/>
            <a:r>
              <a:rPr lang="en-GB" b="1" i="1" dirty="0"/>
              <a:t>Research paintings, then design and create a still life image</a:t>
            </a:r>
          </a:p>
        </p:txBody>
      </p:sp>
    </p:spTree>
    <p:extLst>
      <p:ext uri="{BB962C8B-B14F-4D97-AF65-F5344CB8AC3E}">
        <p14:creationId xmlns:p14="http://schemas.microsoft.com/office/powerpoint/2010/main" val="343476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AB4B78B9-C7B8-4CDA-9B4E-893D5A824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CC303579-D147-4B44-8A5C-3AFEAE41B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58081"/>
            <a:ext cx="1224136" cy="1359081"/>
          </a:xfrm>
          <a:prstGeom prst="rect">
            <a:avLst/>
          </a:prstGeom>
        </p:spPr>
      </p:pic>
      <p:sp>
        <p:nvSpPr>
          <p:cNvPr id="2" name="Title 1"/>
          <p:cNvSpPr>
            <a:spLocks noGrp="1"/>
          </p:cNvSpPr>
          <p:nvPr>
            <p:ph type="ctrTitle"/>
          </p:nvPr>
        </p:nvSpPr>
        <p:spPr>
          <a:xfrm>
            <a:off x="72008" y="116633"/>
            <a:ext cx="9036496" cy="1008112"/>
          </a:xfrm>
        </p:spPr>
        <p:txBody>
          <a:bodyPr>
            <a:noAutofit/>
          </a:bodyPr>
          <a:lstStyle/>
          <a:p>
            <a:r>
              <a:rPr lang="en-GB" sz="3800" dirty="0"/>
              <a:t>Drama</a:t>
            </a:r>
          </a:p>
        </p:txBody>
      </p:sp>
      <p:sp>
        <p:nvSpPr>
          <p:cNvPr id="5" name="TextBox 4"/>
          <p:cNvSpPr txBox="1"/>
          <p:nvPr/>
        </p:nvSpPr>
        <p:spPr>
          <a:xfrm rot="1235738">
            <a:off x="7005069" y="2831295"/>
            <a:ext cx="2336693" cy="584775"/>
          </a:xfrm>
          <a:prstGeom prst="rect">
            <a:avLst/>
          </a:prstGeom>
          <a:noFill/>
        </p:spPr>
        <p:txBody>
          <a:bodyPr wrap="square" rtlCol="0">
            <a:spAutoFit/>
          </a:bodyPr>
          <a:lstStyle/>
          <a:p>
            <a:pPr algn="ctr"/>
            <a:r>
              <a:rPr lang="en-GB" sz="3200" dirty="0"/>
              <a:t>Teamwork</a:t>
            </a:r>
            <a:endParaRPr lang="en-GB" sz="3600" dirty="0"/>
          </a:p>
        </p:txBody>
      </p:sp>
      <p:sp>
        <p:nvSpPr>
          <p:cNvPr id="6" name="TextBox 5"/>
          <p:cNvSpPr txBox="1"/>
          <p:nvPr/>
        </p:nvSpPr>
        <p:spPr>
          <a:xfrm rot="20343259">
            <a:off x="189945" y="2501714"/>
            <a:ext cx="1707320" cy="1077218"/>
          </a:xfrm>
          <a:prstGeom prst="rect">
            <a:avLst/>
          </a:prstGeom>
          <a:noFill/>
        </p:spPr>
        <p:txBody>
          <a:bodyPr wrap="square" rtlCol="0">
            <a:spAutoFit/>
          </a:bodyPr>
          <a:lstStyle/>
          <a:p>
            <a:pPr algn="ctr"/>
            <a:r>
              <a:rPr lang="en-GB" sz="3200" dirty="0"/>
              <a:t>Practical Work</a:t>
            </a:r>
          </a:p>
        </p:txBody>
      </p:sp>
      <p:sp>
        <p:nvSpPr>
          <p:cNvPr id="8" name="TextBox 7"/>
          <p:cNvSpPr txBox="1"/>
          <p:nvPr/>
        </p:nvSpPr>
        <p:spPr>
          <a:xfrm rot="399731">
            <a:off x="7025427" y="3962245"/>
            <a:ext cx="2016224" cy="954107"/>
          </a:xfrm>
          <a:prstGeom prst="rect">
            <a:avLst/>
          </a:prstGeom>
          <a:noFill/>
        </p:spPr>
        <p:txBody>
          <a:bodyPr wrap="square" rtlCol="0">
            <a:spAutoFit/>
          </a:bodyPr>
          <a:lstStyle/>
          <a:p>
            <a:pPr algn="ctr"/>
            <a:r>
              <a:rPr lang="en-GB" sz="2800" dirty="0"/>
              <a:t>Drama Terminology</a:t>
            </a:r>
          </a:p>
        </p:txBody>
      </p:sp>
      <p:sp>
        <p:nvSpPr>
          <p:cNvPr id="9" name="TextBox 8"/>
          <p:cNvSpPr txBox="1"/>
          <p:nvPr/>
        </p:nvSpPr>
        <p:spPr>
          <a:xfrm rot="21219925">
            <a:off x="456860" y="3843715"/>
            <a:ext cx="2316842" cy="1077218"/>
          </a:xfrm>
          <a:prstGeom prst="rect">
            <a:avLst/>
          </a:prstGeom>
          <a:noFill/>
        </p:spPr>
        <p:txBody>
          <a:bodyPr wrap="square" rtlCol="0">
            <a:spAutoFit/>
          </a:bodyPr>
          <a:lstStyle/>
          <a:p>
            <a:pPr algn="ctr"/>
            <a:r>
              <a:rPr lang="en-GB" sz="3200" dirty="0"/>
              <a:t>Make up &amp; Costumes</a:t>
            </a:r>
          </a:p>
        </p:txBody>
      </p:sp>
      <p:sp>
        <p:nvSpPr>
          <p:cNvPr id="10" name="TextBox 9"/>
          <p:cNvSpPr txBox="1"/>
          <p:nvPr/>
        </p:nvSpPr>
        <p:spPr>
          <a:xfrm>
            <a:off x="3673566" y="5178491"/>
            <a:ext cx="1800200" cy="1569660"/>
          </a:xfrm>
          <a:prstGeom prst="rect">
            <a:avLst/>
          </a:prstGeom>
          <a:noFill/>
        </p:spPr>
        <p:txBody>
          <a:bodyPr wrap="square" rtlCol="0">
            <a:spAutoFit/>
          </a:bodyPr>
          <a:lstStyle/>
          <a:p>
            <a:pPr algn="ctr"/>
            <a:r>
              <a:rPr lang="en-GB" sz="3200" dirty="0"/>
              <a:t>Film and sound editing</a:t>
            </a:r>
          </a:p>
        </p:txBody>
      </p:sp>
      <p:sp>
        <p:nvSpPr>
          <p:cNvPr id="11" name="TextBox 10"/>
          <p:cNvSpPr txBox="1"/>
          <p:nvPr/>
        </p:nvSpPr>
        <p:spPr>
          <a:xfrm>
            <a:off x="809061" y="5424712"/>
            <a:ext cx="2610811" cy="1077218"/>
          </a:xfrm>
          <a:prstGeom prst="rect">
            <a:avLst/>
          </a:prstGeom>
          <a:noFill/>
        </p:spPr>
        <p:txBody>
          <a:bodyPr wrap="square" rtlCol="0">
            <a:spAutoFit/>
          </a:bodyPr>
          <a:lstStyle/>
          <a:p>
            <a:pPr algn="ctr"/>
            <a:r>
              <a:rPr lang="en-GB" sz="3200" dirty="0"/>
              <a:t>Performing opportunities</a:t>
            </a:r>
          </a:p>
        </p:txBody>
      </p:sp>
      <p:sp>
        <p:nvSpPr>
          <p:cNvPr id="14" name="TextBox 13"/>
          <p:cNvSpPr txBox="1"/>
          <p:nvPr/>
        </p:nvSpPr>
        <p:spPr>
          <a:xfrm rot="415820">
            <a:off x="6138882" y="5355641"/>
            <a:ext cx="2509194" cy="954107"/>
          </a:xfrm>
          <a:prstGeom prst="rect">
            <a:avLst/>
          </a:prstGeom>
          <a:noFill/>
        </p:spPr>
        <p:txBody>
          <a:bodyPr wrap="square" rtlCol="0">
            <a:spAutoFit/>
          </a:bodyPr>
          <a:lstStyle/>
          <a:p>
            <a:pPr algn="ctr"/>
            <a:r>
              <a:rPr lang="en-GB" sz="2800" dirty="0"/>
              <a:t>Lighting and sound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277" y="2456692"/>
            <a:ext cx="3986947" cy="2340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1">
            <a:extLst>
              <a:ext uri="{FF2B5EF4-FFF2-40B4-BE49-F238E27FC236}">
                <a16:creationId xmlns:a16="http://schemas.microsoft.com/office/drawing/2014/main" id="{92306E60-230D-408F-B4E2-4584CD45D66C}"/>
              </a:ext>
            </a:extLst>
          </p:cNvPr>
          <p:cNvSpPr txBox="1"/>
          <p:nvPr/>
        </p:nvSpPr>
        <p:spPr>
          <a:xfrm rot="20780680">
            <a:off x="1407782" y="993252"/>
            <a:ext cx="1794473"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Devising Drama</a:t>
            </a:r>
          </a:p>
        </p:txBody>
      </p:sp>
      <p:sp>
        <p:nvSpPr>
          <p:cNvPr id="19" name="TextBox 12">
            <a:extLst>
              <a:ext uri="{FF2B5EF4-FFF2-40B4-BE49-F238E27FC236}">
                <a16:creationId xmlns:a16="http://schemas.microsoft.com/office/drawing/2014/main" id="{8ECE23C6-20F9-4B12-B279-47E4E77BDA9B}"/>
              </a:ext>
            </a:extLst>
          </p:cNvPr>
          <p:cNvSpPr txBox="1"/>
          <p:nvPr/>
        </p:nvSpPr>
        <p:spPr>
          <a:xfrm rot="1289222">
            <a:off x="6682162" y="959604"/>
            <a:ext cx="2174273"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Peer Assessment</a:t>
            </a:r>
          </a:p>
        </p:txBody>
      </p:sp>
    </p:spTree>
    <p:extLst>
      <p:ext uri="{BB962C8B-B14F-4D97-AF65-F5344CB8AC3E}">
        <p14:creationId xmlns:p14="http://schemas.microsoft.com/office/powerpoint/2010/main" val="146257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79E86BD7-2C9A-4FAD-87A0-E2670E105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929CABF0-E42D-4AD5-A881-6394E912D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58081"/>
            <a:ext cx="1152128" cy="1279135"/>
          </a:xfrm>
          <a:prstGeom prst="rect">
            <a:avLst/>
          </a:prstGeom>
        </p:spPr>
      </p:pic>
      <p:sp>
        <p:nvSpPr>
          <p:cNvPr id="2" name="Title 1"/>
          <p:cNvSpPr>
            <a:spLocks noGrp="1"/>
          </p:cNvSpPr>
          <p:nvPr>
            <p:ph type="ctrTitle"/>
          </p:nvPr>
        </p:nvSpPr>
        <p:spPr>
          <a:xfrm>
            <a:off x="107504" y="116633"/>
            <a:ext cx="8928992" cy="1008112"/>
          </a:xfrm>
        </p:spPr>
        <p:txBody>
          <a:bodyPr>
            <a:normAutofit/>
          </a:bodyPr>
          <a:lstStyle/>
          <a:p>
            <a:r>
              <a:rPr lang="en-GB" sz="4200" dirty="0"/>
              <a:t>Music</a:t>
            </a:r>
          </a:p>
        </p:txBody>
      </p:sp>
      <p:sp>
        <p:nvSpPr>
          <p:cNvPr id="8" name="TextBox 7"/>
          <p:cNvSpPr txBox="1"/>
          <p:nvPr/>
        </p:nvSpPr>
        <p:spPr>
          <a:xfrm rot="20282652">
            <a:off x="430043" y="1110912"/>
            <a:ext cx="2617336" cy="3662541"/>
          </a:xfrm>
          <a:prstGeom prst="rect">
            <a:avLst/>
          </a:prstGeom>
          <a:noFill/>
        </p:spPr>
        <p:txBody>
          <a:bodyPr wrap="square" rtlCol="0">
            <a:spAutoFit/>
          </a:bodyPr>
          <a:lstStyle/>
          <a:p>
            <a:pPr algn="ctr"/>
            <a:r>
              <a:rPr lang="en-GB" sz="3200" dirty="0"/>
              <a:t>Choose two instruments: </a:t>
            </a:r>
          </a:p>
          <a:p>
            <a:pPr algn="ctr"/>
            <a:r>
              <a:rPr lang="en-GB" sz="2400" dirty="0"/>
              <a:t>Voice</a:t>
            </a:r>
          </a:p>
          <a:p>
            <a:pPr algn="ctr"/>
            <a:r>
              <a:rPr lang="en-GB" sz="2400" dirty="0"/>
              <a:t>Tuned Percussion</a:t>
            </a:r>
            <a:br>
              <a:rPr lang="en-GB" sz="2400" dirty="0"/>
            </a:br>
            <a:r>
              <a:rPr lang="en-GB" sz="2400" dirty="0"/>
              <a:t>Keyboard</a:t>
            </a:r>
          </a:p>
          <a:p>
            <a:pPr algn="ctr"/>
            <a:r>
              <a:rPr lang="en-GB" sz="2400" dirty="0"/>
              <a:t>Guitar</a:t>
            </a:r>
          </a:p>
          <a:p>
            <a:pPr algn="ctr"/>
            <a:r>
              <a:rPr lang="en-GB" sz="2400" dirty="0"/>
              <a:t>Bass Guitar</a:t>
            </a:r>
          </a:p>
          <a:p>
            <a:pPr algn="ctr"/>
            <a:r>
              <a:rPr lang="en-GB" sz="2400" dirty="0"/>
              <a:t>Drum kit</a:t>
            </a:r>
          </a:p>
          <a:p>
            <a:pPr algn="ctr"/>
            <a:r>
              <a:rPr lang="en-GB" sz="2400" dirty="0"/>
              <a:t>Orchestral</a:t>
            </a:r>
            <a:endParaRPr lang="en-GB" sz="4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544" y="1628800"/>
            <a:ext cx="2857500" cy="2857500"/>
          </a:xfrm>
          <a:prstGeom prst="rect">
            <a:avLst/>
          </a:prstGeom>
        </p:spPr>
      </p:pic>
      <p:sp>
        <p:nvSpPr>
          <p:cNvPr id="10" name="TextBox 9"/>
          <p:cNvSpPr txBox="1"/>
          <p:nvPr/>
        </p:nvSpPr>
        <p:spPr>
          <a:xfrm rot="520831">
            <a:off x="6300192" y="5067024"/>
            <a:ext cx="2304256" cy="1569660"/>
          </a:xfrm>
          <a:prstGeom prst="rect">
            <a:avLst/>
          </a:prstGeom>
          <a:noFill/>
        </p:spPr>
        <p:txBody>
          <a:bodyPr wrap="square" rtlCol="0">
            <a:spAutoFit/>
          </a:bodyPr>
          <a:lstStyle/>
          <a:p>
            <a:pPr algn="ctr"/>
            <a:r>
              <a:rPr lang="en-GB" sz="3200" dirty="0"/>
              <a:t>Tests - Practical and written</a:t>
            </a:r>
          </a:p>
        </p:txBody>
      </p:sp>
      <p:sp>
        <p:nvSpPr>
          <p:cNvPr id="11" name="TextBox 10"/>
          <p:cNvSpPr txBox="1"/>
          <p:nvPr/>
        </p:nvSpPr>
        <p:spPr>
          <a:xfrm rot="591984">
            <a:off x="6447968" y="915888"/>
            <a:ext cx="2512933" cy="2677656"/>
          </a:xfrm>
          <a:prstGeom prst="rect">
            <a:avLst/>
          </a:prstGeom>
          <a:noFill/>
        </p:spPr>
        <p:txBody>
          <a:bodyPr wrap="square" rtlCol="0">
            <a:spAutoFit/>
          </a:bodyPr>
          <a:lstStyle/>
          <a:p>
            <a:pPr algn="ctr"/>
            <a:r>
              <a:rPr lang="en-GB" sz="2800" dirty="0"/>
              <a:t>Learn about different genres of music (e.g. Popular, Classical and Scottish)</a:t>
            </a:r>
          </a:p>
        </p:txBody>
      </p:sp>
      <p:sp>
        <p:nvSpPr>
          <p:cNvPr id="12" name="TextBox 11"/>
          <p:cNvSpPr txBox="1"/>
          <p:nvPr/>
        </p:nvSpPr>
        <p:spPr>
          <a:xfrm rot="21165258">
            <a:off x="365046" y="5032470"/>
            <a:ext cx="2307325" cy="1569660"/>
          </a:xfrm>
          <a:prstGeom prst="rect">
            <a:avLst/>
          </a:prstGeom>
          <a:noFill/>
        </p:spPr>
        <p:txBody>
          <a:bodyPr wrap="square" rtlCol="0">
            <a:spAutoFit/>
          </a:bodyPr>
          <a:lstStyle/>
          <a:p>
            <a:pPr algn="ctr"/>
            <a:r>
              <a:rPr lang="en-GB" sz="3200" dirty="0"/>
              <a:t>Perform your pieces to the class</a:t>
            </a:r>
          </a:p>
        </p:txBody>
      </p:sp>
      <p:sp>
        <p:nvSpPr>
          <p:cNvPr id="14" name="TextBox 13"/>
          <p:cNvSpPr txBox="1"/>
          <p:nvPr/>
        </p:nvSpPr>
        <p:spPr>
          <a:xfrm>
            <a:off x="3351245" y="4777679"/>
            <a:ext cx="2445604" cy="2062103"/>
          </a:xfrm>
          <a:prstGeom prst="rect">
            <a:avLst/>
          </a:prstGeom>
          <a:noFill/>
        </p:spPr>
        <p:txBody>
          <a:bodyPr wrap="square" rtlCol="0">
            <a:spAutoFit/>
          </a:bodyPr>
          <a:lstStyle/>
          <a:p>
            <a:pPr algn="ctr"/>
            <a:r>
              <a:rPr lang="en-GB" sz="3200" dirty="0"/>
              <a:t>Create/ Compose your own pieces</a:t>
            </a:r>
          </a:p>
        </p:txBody>
      </p:sp>
      <p:sp>
        <p:nvSpPr>
          <p:cNvPr id="15" name="TextBox 14"/>
          <p:cNvSpPr txBox="1"/>
          <p:nvPr/>
        </p:nvSpPr>
        <p:spPr>
          <a:xfrm>
            <a:off x="6228184" y="3823454"/>
            <a:ext cx="2579082" cy="1077218"/>
          </a:xfrm>
          <a:prstGeom prst="rect">
            <a:avLst/>
          </a:prstGeom>
          <a:noFill/>
        </p:spPr>
        <p:txBody>
          <a:bodyPr wrap="square" rtlCol="0">
            <a:spAutoFit/>
          </a:bodyPr>
          <a:lstStyle/>
          <a:p>
            <a:pPr algn="ctr"/>
            <a:r>
              <a:rPr lang="en-GB" sz="3200" dirty="0"/>
              <a:t>Learn how to read music</a:t>
            </a:r>
          </a:p>
        </p:txBody>
      </p:sp>
    </p:spTree>
    <p:extLst>
      <p:ext uri="{BB962C8B-B14F-4D97-AF65-F5344CB8AC3E}">
        <p14:creationId xmlns:p14="http://schemas.microsoft.com/office/powerpoint/2010/main" val="248201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88913"/>
            <a:ext cx="4541837"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GB" dirty="0"/>
              <a:t>Modern Languages</a:t>
            </a:r>
          </a:p>
        </p:txBody>
      </p:sp>
      <p:sp>
        <p:nvSpPr>
          <p:cNvPr id="7" name="Content Placeholder 6"/>
          <p:cNvSpPr>
            <a:spLocks noGrp="1"/>
          </p:cNvSpPr>
          <p:nvPr>
            <p:ph idx="1"/>
          </p:nvPr>
        </p:nvSpPr>
        <p:spPr/>
        <p:txBody>
          <a:bodyPr>
            <a:normAutofit fontScale="92500" lnSpcReduction="10000"/>
          </a:bodyPr>
          <a:lstStyle/>
          <a:p>
            <a:pPr marL="0" indent="0">
              <a:buNone/>
            </a:pPr>
            <a:r>
              <a:rPr lang="en-GB" dirty="0"/>
              <a:t>You are choosing (at least) one of the following subjects:</a:t>
            </a:r>
          </a:p>
          <a:p>
            <a:r>
              <a:rPr lang="en-GB" dirty="0"/>
              <a:t>French</a:t>
            </a:r>
          </a:p>
          <a:p>
            <a:r>
              <a:rPr lang="en-GB" dirty="0"/>
              <a:t>Spanish</a:t>
            </a:r>
          </a:p>
          <a:p>
            <a:r>
              <a:rPr lang="en-GB" dirty="0"/>
              <a:t>German</a:t>
            </a:r>
          </a:p>
          <a:p>
            <a:r>
              <a:rPr lang="en-GB" dirty="0"/>
              <a:t>Modern Languages for Life and Work</a:t>
            </a:r>
          </a:p>
          <a:p>
            <a:pPr marL="0" indent="0">
              <a:buNone/>
            </a:pPr>
            <a:endParaRPr lang="en-GB" dirty="0"/>
          </a:p>
          <a:p>
            <a:pPr marL="0" indent="0" algn="ctr">
              <a:buNone/>
            </a:pPr>
            <a:r>
              <a:rPr lang="en-GB" sz="3000" b="1" i="1" dirty="0"/>
              <a:t>“The limits of my language mean the limits of my world”</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96758"/>
            <a:ext cx="1145999" cy="12723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2"/>
            <a:ext cx="1362023" cy="1512168"/>
          </a:xfrm>
          <a:prstGeom prst="rect">
            <a:avLst/>
          </a:prstGeom>
        </p:spPr>
      </p:pic>
    </p:spTree>
    <p:extLst>
      <p:ext uri="{BB962C8B-B14F-4D97-AF65-F5344CB8AC3E}">
        <p14:creationId xmlns:p14="http://schemas.microsoft.com/office/powerpoint/2010/main" val="65700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2061</Words>
  <Application>Microsoft Office PowerPoint</Application>
  <PresentationFormat>On-screen Show (4:3)</PresentationFormat>
  <Paragraphs>241</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Comic Sans MS</vt:lpstr>
      <vt:lpstr>Office Theme</vt:lpstr>
      <vt:lpstr>S2 Personalisation and Choice</vt:lpstr>
      <vt:lpstr>       S2 Personalisation and Choice</vt:lpstr>
      <vt:lpstr> S2 Personalisation and Choice</vt:lpstr>
      <vt:lpstr>Let’s have a closer look at each choice you need to make</vt:lpstr>
      <vt:lpstr>Expressive Arts </vt:lpstr>
      <vt:lpstr>Art and Design</vt:lpstr>
      <vt:lpstr>Drama</vt:lpstr>
      <vt:lpstr>Music</vt:lpstr>
      <vt:lpstr>Modern Languages</vt:lpstr>
      <vt:lpstr>French</vt:lpstr>
      <vt:lpstr>Spanish</vt:lpstr>
      <vt:lpstr>German</vt:lpstr>
      <vt:lpstr>Modern Languages  for Life and Work</vt:lpstr>
      <vt:lpstr>Science</vt:lpstr>
      <vt:lpstr>Biology</vt:lpstr>
      <vt:lpstr>Chemistry</vt:lpstr>
      <vt:lpstr>Physics</vt:lpstr>
      <vt:lpstr>Science</vt:lpstr>
      <vt:lpstr>Humanities (Social Subjects)</vt:lpstr>
      <vt:lpstr>Business Management</vt:lpstr>
      <vt:lpstr>Geography</vt:lpstr>
      <vt:lpstr>History</vt:lpstr>
      <vt:lpstr>Modern Studies</vt:lpstr>
      <vt:lpstr>People and Society</vt:lpstr>
      <vt:lpstr>Technologies</vt:lpstr>
      <vt:lpstr>Administration</vt:lpstr>
      <vt:lpstr>Computing Science</vt:lpstr>
      <vt:lpstr>Graphic Communication</vt:lpstr>
      <vt:lpstr>Music Technology</vt:lpstr>
      <vt:lpstr>Practical Woodwork</vt:lpstr>
      <vt:lpstr>Free Choice Column</vt:lpstr>
      <vt:lpstr>Frequently asked questions</vt:lpstr>
      <vt:lpstr>What next?</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PKelly</dc:creator>
  <cp:lastModifiedBy>APreston  (Kings Park)</cp:lastModifiedBy>
  <cp:revision>47</cp:revision>
  <cp:lastPrinted>2017-09-20T12:16:37Z</cp:lastPrinted>
  <dcterms:created xsi:type="dcterms:W3CDTF">2014-09-17T17:21:07Z</dcterms:created>
  <dcterms:modified xsi:type="dcterms:W3CDTF">2021-01-11T16:37:30Z</dcterms:modified>
</cp:coreProperties>
</file>