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279" r:id="rId5"/>
    <p:sldId id="274" r:id="rId6"/>
    <p:sldId id="281" r:id="rId7"/>
    <p:sldId id="280" r:id="rId8"/>
    <p:sldId id="282" r:id="rId9"/>
    <p:sldId id="287" r:id="rId10"/>
    <p:sldId id="283" r:id="rId11"/>
    <p:sldId id="284" r:id="rId12"/>
    <p:sldId id="285" r:id="rId13"/>
    <p:sldId id="258" r:id="rId14"/>
    <p:sldId id="263" r:id="rId15"/>
    <p:sldId id="288" r:id="rId16"/>
    <p:sldId id="264" r:id="rId17"/>
    <p:sldId id="265" r:id="rId18"/>
    <p:sldId id="289" r:id="rId19"/>
    <p:sldId id="286"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4" roundtripDataSignature="AMtx7mgm+v8icvzgSSYSM92UGTkqoFVF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171F2-03DF-A736-D67E-1B3D260F976B}" v="345" dt="2021-04-27T16:30:56.080"/>
    <p1510:client id="{5B97988B-FC93-2ECF-7AD1-FEC1BC6BA2BB}" v="8" dt="2021-04-27T16:20:25.484"/>
    <p1510:client id="{C0B2C78B-7946-194C-87C1-1464D508B7D9}" v="113" dt="2021-04-27T16:51:03.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4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9B23799-EAD6-4448-A9AF-C8731A747437}" type="slidenum">
              <a:rPr lang="en-GB" altLang="en-US"/>
              <a:pPr/>
              <a:t>1</a:t>
            </a:fld>
            <a:endParaRPr lang="en-GB" altLang="en-US"/>
          </a:p>
        </p:txBody>
      </p:sp>
      <p:sp>
        <p:nvSpPr>
          <p:cNvPr id="5123" name="Slide Image Placeholder 1"/>
          <p:cNvSpPr>
            <a:spLocks noGrp="1" noRot="1" noChangeAspect="1" noChangeArrowheads="1" noTextEdit="1"/>
          </p:cNvSpPr>
          <p:nvPr>
            <p:ph type="sldImg"/>
          </p:nvPr>
        </p:nvSpPr>
        <p:spPr>
          <a:xfrm>
            <a:off x="376238" y="682625"/>
            <a:ext cx="6107112" cy="3435350"/>
          </a:xfrm>
          <a:ln/>
        </p:spPr>
      </p:sp>
      <p:sp>
        <p:nvSpPr>
          <p:cNvPr id="5124" name="Notes Placeholder 2"/>
          <p:cNvSpPr>
            <a:spLocks noGrp="1"/>
          </p:cNvSpPr>
          <p:nvPr>
            <p:ph type="body" idx="1"/>
          </p:nvPr>
        </p:nvSpPr>
        <p:spPr>
          <a:xfrm>
            <a:off x="685637" y="4346296"/>
            <a:ext cx="5486727" cy="41146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1" tIns="45226" rIns="90451" bIns="45226"/>
          <a:lstStyle/>
          <a:p>
            <a:pPr eaLnBrk="1" hangingPunct="1"/>
            <a:endParaRPr lang="en-US" altLang="en-US">
              <a:latin typeface="Arial" pitchFamily="34" charset="0"/>
            </a:endParaRPr>
          </a:p>
        </p:txBody>
      </p:sp>
      <p:sp>
        <p:nvSpPr>
          <p:cNvPr id="5125" name="Slide Number Placeholder 3"/>
          <p:cNvSpPr txBox="1">
            <a:spLocks noGrp="1"/>
          </p:cNvSpPr>
          <p:nvPr/>
        </p:nvSpPr>
        <p:spPr bwMode="auto">
          <a:xfrm>
            <a:off x="3885275" y="8685167"/>
            <a:ext cx="2971092" cy="4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1" tIns="45226" rIns="90451" bIns="45226" anchor="b"/>
          <a:lstStyle>
            <a:lvl1pPr defTabSz="917575">
              <a:defRPr>
                <a:solidFill>
                  <a:schemeClr val="tx1"/>
                </a:solidFill>
                <a:latin typeface="Arial" pitchFamily="34" charset="0"/>
              </a:defRPr>
            </a:lvl1pPr>
            <a:lvl2pPr marL="742950" indent="-285750" defTabSz="917575">
              <a:defRPr>
                <a:solidFill>
                  <a:schemeClr val="tx1"/>
                </a:solidFill>
                <a:latin typeface="Arial" pitchFamily="34" charset="0"/>
              </a:defRPr>
            </a:lvl2pPr>
            <a:lvl3pPr marL="1143000" indent="-228600" defTabSz="917575">
              <a:defRPr>
                <a:solidFill>
                  <a:schemeClr val="tx1"/>
                </a:solidFill>
                <a:latin typeface="Arial" pitchFamily="34" charset="0"/>
              </a:defRPr>
            </a:lvl3pPr>
            <a:lvl4pPr marL="1600200" indent="-228600" defTabSz="917575">
              <a:defRPr>
                <a:solidFill>
                  <a:schemeClr val="tx1"/>
                </a:solidFill>
                <a:latin typeface="Arial" pitchFamily="34" charset="0"/>
              </a:defRPr>
            </a:lvl4pPr>
            <a:lvl5pPr marL="2057400" indent="-228600" defTabSz="917575">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algn="r" eaLnBrk="1" hangingPunct="1"/>
            <a:fld id="{0F4B02AE-C7CB-4FF2-847F-A154B35DFAC1}" type="slidenum">
              <a:rPr lang="en-GB" altLang="en-US" sz="1200"/>
              <a:pPr algn="r" eaLnBrk="1" hangingPunct="1"/>
              <a:t>1</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46baa875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46baa875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a:p>
            <a:r>
              <a:rPr lang="en-GB"/>
              <a:t>Activity: if pupils in</a:t>
            </a:r>
            <a:r>
              <a:rPr lang="en-GB" baseline="0"/>
              <a:t> tech suite, or on phones/tablets </a:t>
            </a:r>
            <a:r>
              <a:rPr lang="en-GB" baseline="0" err="1"/>
              <a:t>etc</a:t>
            </a:r>
            <a:r>
              <a:rPr lang="en-GB" baseline="0"/>
              <a:t>, get them to find main site and select learners.  Next part of presentation takes them through various parts of learner pages.</a:t>
            </a:r>
            <a:endParaRPr lang="en-GB"/>
          </a:p>
          <a:p>
            <a:endParaRPr lang="en-GB"/>
          </a:p>
          <a:p>
            <a:r>
              <a:rPr lang="en-GB"/>
              <a:t>All</a:t>
            </a:r>
            <a:r>
              <a:rPr lang="en-GB" baseline="0"/>
              <a:t> of the resources can be accessed from the main </a:t>
            </a:r>
            <a:r>
              <a:rPr lang="en-GB"/>
              <a:t>SQA website, which has a dedicated</a:t>
            </a:r>
            <a:r>
              <a:rPr lang="en-GB" baseline="0"/>
              <a:t> section for learners.  Pupils can personalise the front page of the website by selecting ‘learner’ from the menu at the top of the home page. This then presents them with a front page personalised for the topics and resources provided for them.</a:t>
            </a:r>
            <a:endParaRPr lang="en-GB"/>
          </a:p>
        </p:txBody>
      </p:sp>
      <p:sp>
        <p:nvSpPr>
          <p:cNvPr id="4" name="Slide Number Placeholder 3"/>
          <p:cNvSpPr>
            <a:spLocks noGrp="1"/>
          </p:cNvSpPr>
          <p:nvPr>
            <p:ph type="sldNum" sz="quarter" idx="10"/>
          </p:nvPr>
        </p:nvSpPr>
        <p:spPr/>
        <p:txBody>
          <a:bodyPr/>
          <a:lstStyle/>
          <a:p>
            <a:fld id="{4D6F65BA-EE0D-47E8-976D-A8B15995BA6F}" type="slidenum">
              <a:rPr lang="en-GB" smtClean="0"/>
              <a:t>2</a:t>
            </a:fld>
            <a:endParaRPr lang="en-GB"/>
          </a:p>
        </p:txBody>
      </p:sp>
    </p:spTree>
    <p:extLst>
      <p:ext uri="{BB962C8B-B14F-4D97-AF65-F5344CB8AC3E}">
        <p14:creationId xmlns:p14="http://schemas.microsoft.com/office/powerpoint/2010/main" val="255923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a:p>
            <a:r>
              <a:rPr lang="en-GB"/>
              <a:t>Activity: if pupils in</a:t>
            </a:r>
            <a:r>
              <a:rPr lang="en-GB" baseline="0"/>
              <a:t> tech suite, or on phones/tablets </a:t>
            </a:r>
            <a:r>
              <a:rPr lang="en-GB" baseline="0" err="1"/>
              <a:t>etc</a:t>
            </a:r>
            <a:r>
              <a:rPr lang="en-GB" baseline="0"/>
              <a:t>, get them to find main site and select learners.  Next part of presentation takes them through various parts of learner pages.</a:t>
            </a:r>
            <a:endParaRPr lang="en-GB"/>
          </a:p>
          <a:p>
            <a:endParaRPr lang="en-GB"/>
          </a:p>
          <a:p>
            <a:r>
              <a:rPr lang="en-GB"/>
              <a:t>All</a:t>
            </a:r>
            <a:r>
              <a:rPr lang="en-GB" baseline="0"/>
              <a:t> of the resources can be accessed from the main </a:t>
            </a:r>
            <a:r>
              <a:rPr lang="en-GB"/>
              <a:t>SQA website, which has a dedicated</a:t>
            </a:r>
            <a:r>
              <a:rPr lang="en-GB" baseline="0"/>
              <a:t> section for learners.  Pupils can personalise the front page of the website by selecting ‘learner’ from the menu at the top of the home page. This then presents them with a front page personalised for the topics and resources provided for them.</a:t>
            </a:r>
            <a:endParaRPr lang="en-GB"/>
          </a:p>
        </p:txBody>
      </p:sp>
      <p:sp>
        <p:nvSpPr>
          <p:cNvPr id="4" name="Slide Number Placeholder 3"/>
          <p:cNvSpPr>
            <a:spLocks noGrp="1"/>
          </p:cNvSpPr>
          <p:nvPr>
            <p:ph type="sldNum" sz="quarter" idx="10"/>
          </p:nvPr>
        </p:nvSpPr>
        <p:spPr/>
        <p:txBody>
          <a:bodyPr/>
          <a:lstStyle/>
          <a:p>
            <a:fld id="{4D6F65BA-EE0D-47E8-976D-A8B15995BA6F}" type="slidenum">
              <a:rPr lang="en-GB" smtClean="0"/>
              <a:t>3</a:t>
            </a:fld>
            <a:endParaRPr lang="en-GB"/>
          </a:p>
        </p:txBody>
      </p:sp>
    </p:spTree>
    <p:extLst>
      <p:ext uri="{BB962C8B-B14F-4D97-AF65-F5344CB8AC3E}">
        <p14:creationId xmlns:p14="http://schemas.microsoft.com/office/powerpoint/2010/main" val="824574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a:p>
            <a:r>
              <a:rPr lang="en-GB"/>
              <a:t>Activity: if pupils in</a:t>
            </a:r>
            <a:r>
              <a:rPr lang="en-GB" baseline="0"/>
              <a:t> tech suite, or on phones/tablets </a:t>
            </a:r>
            <a:r>
              <a:rPr lang="en-GB" baseline="0" err="1"/>
              <a:t>etc</a:t>
            </a:r>
            <a:r>
              <a:rPr lang="en-GB" baseline="0"/>
              <a:t>, get them to find main site and select learners.  Next part of presentation takes them through various parts of learner pages.</a:t>
            </a:r>
            <a:endParaRPr lang="en-GB"/>
          </a:p>
          <a:p>
            <a:endParaRPr lang="en-GB"/>
          </a:p>
          <a:p>
            <a:r>
              <a:rPr lang="en-GB"/>
              <a:t>All</a:t>
            </a:r>
            <a:r>
              <a:rPr lang="en-GB" baseline="0"/>
              <a:t> of the resources can be accessed from the main </a:t>
            </a:r>
            <a:r>
              <a:rPr lang="en-GB"/>
              <a:t>SQA website, which has a dedicated</a:t>
            </a:r>
            <a:r>
              <a:rPr lang="en-GB" baseline="0"/>
              <a:t> section for learners.  Pupils can personalise the front page of the website by selecting ‘learner’ from the menu at the top of the home page. This then presents them with a front page personalised for the topics and resources provided for them.</a:t>
            </a:r>
            <a:endParaRPr lang="en-GB"/>
          </a:p>
        </p:txBody>
      </p:sp>
      <p:sp>
        <p:nvSpPr>
          <p:cNvPr id="4" name="Slide Number Placeholder 3"/>
          <p:cNvSpPr>
            <a:spLocks noGrp="1"/>
          </p:cNvSpPr>
          <p:nvPr>
            <p:ph type="sldNum" sz="quarter" idx="10"/>
          </p:nvPr>
        </p:nvSpPr>
        <p:spPr/>
        <p:txBody>
          <a:bodyPr/>
          <a:lstStyle/>
          <a:p>
            <a:fld id="{4D6F65BA-EE0D-47E8-976D-A8B15995BA6F}" type="slidenum">
              <a:rPr lang="en-GB" smtClean="0"/>
              <a:t>4</a:t>
            </a:fld>
            <a:endParaRPr lang="en-GB"/>
          </a:p>
        </p:txBody>
      </p:sp>
    </p:spTree>
    <p:extLst>
      <p:ext uri="{BB962C8B-B14F-4D97-AF65-F5344CB8AC3E}">
        <p14:creationId xmlns:p14="http://schemas.microsoft.com/office/powerpoint/2010/main" val="17304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a:p>
            <a:r>
              <a:rPr lang="en-GB"/>
              <a:t>Activity: if pupils in</a:t>
            </a:r>
            <a:r>
              <a:rPr lang="en-GB" baseline="0"/>
              <a:t> tech suite, or on phones/tablets </a:t>
            </a:r>
            <a:r>
              <a:rPr lang="en-GB" baseline="0" err="1"/>
              <a:t>etc</a:t>
            </a:r>
            <a:r>
              <a:rPr lang="en-GB" baseline="0"/>
              <a:t>, get them to find main site and select learners.  Next part of presentation takes them through various parts of learner pages.</a:t>
            </a:r>
            <a:endParaRPr lang="en-GB"/>
          </a:p>
          <a:p>
            <a:endParaRPr lang="en-GB"/>
          </a:p>
          <a:p>
            <a:r>
              <a:rPr lang="en-GB"/>
              <a:t>All</a:t>
            </a:r>
            <a:r>
              <a:rPr lang="en-GB" baseline="0"/>
              <a:t> of the resources can be accessed from the main </a:t>
            </a:r>
            <a:r>
              <a:rPr lang="en-GB"/>
              <a:t>SQA website, which has a dedicated</a:t>
            </a:r>
            <a:r>
              <a:rPr lang="en-GB" baseline="0"/>
              <a:t> section for learners.  Pupils can personalise the front page of the website by selecting ‘learner’ from the menu at the top of the home page. This then presents them with a front page personalised for the topics and resources provided for them.</a:t>
            </a:r>
            <a:endParaRPr lang="en-GB"/>
          </a:p>
        </p:txBody>
      </p:sp>
      <p:sp>
        <p:nvSpPr>
          <p:cNvPr id="4" name="Slide Number Placeholder 3"/>
          <p:cNvSpPr>
            <a:spLocks noGrp="1"/>
          </p:cNvSpPr>
          <p:nvPr>
            <p:ph type="sldNum" sz="quarter" idx="10"/>
          </p:nvPr>
        </p:nvSpPr>
        <p:spPr/>
        <p:txBody>
          <a:bodyPr/>
          <a:lstStyle/>
          <a:p>
            <a:fld id="{4D6F65BA-EE0D-47E8-976D-A8B15995BA6F}" type="slidenum">
              <a:rPr lang="en-GB" smtClean="0"/>
              <a:t>5</a:t>
            </a:fld>
            <a:endParaRPr lang="en-GB"/>
          </a:p>
        </p:txBody>
      </p:sp>
    </p:spTree>
    <p:extLst>
      <p:ext uri="{BB962C8B-B14F-4D97-AF65-F5344CB8AC3E}">
        <p14:creationId xmlns:p14="http://schemas.microsoft.com/office/powerpoint/2010/main" val="152932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a:p>
            <a:r>
              <a:rPr lang="en-GB"/>
              <a:t>Activity: if pupils in</a:t>
            </a:r>
            <a:r>
              <a:rPr lang="en-GB" baseline="0"/>
              <a:t> tech suite, or on phones/tablets </a:t>
            </a:r>
            <a:r>
              <a:rPr lang="en-GB" baseline="0" err="1"/>
              <a:t>etc</a:t>
            </a:r>
            <a:r>
              <a:rPr lang="en-GB" baseline="0"/>
              <a:t>, get them to find main site and select learners.  Next part of presentation takes them through various parts of learner pages.</a:t>
            </a:r>
            <a:endParaRPr lang="en-GB"/>
          </a:p>
          <a:p>
            <a:endParaRPr lang="en-GB"/>
          </a:p>
          <a:p>
            <a:r>
              <a:rPr lang="en-GB"/>
              <a:t>All</a:t>
            </a:r>
            <a:r>
              <a:rPr lang="en-GB" baseline="0"/>
              <a:t> of the resources can be accessed from the main </a:t>
            </a:r>
            <a:r>
              <a:rPr lang="en-GB"/>
              <a:t>SQA website, which has a dedicated</a:t>
            </a:r>
            <a:r>
              <a:rPr lang="en-GB" baseline="0"/>
              <a:t> section for learners.  Pupils can personalise the front page of the website by selecting ‘learner’ from the menu at the top of the home page. This then presents them with a front page personalised for the topics and resources provided for them.</a:t>
            </a:r>
            <a:endParaRPr lang="en-GB"/>
          </a:p>
        </p:txBody>
      </p:sp>
      <p:sp>
        <p:nvSpPr>
          <p:cNvPr id="4" name="Slide Number Placeholder 3"/>
          <p:cNvSpPr>
            <a:spLocks noGrp="1"/>
          </p:cNvSpPr>
          <p:nvPr>
            <p:ph type="sldNum" sz="quarter" idx="10"/>
          </p:nvPr>
        </p:nvSpPr>
        <p:spPr/>
        <p:txBody>
          <a:bodyPr/>
          <a:lstStyle/>
          <a:p>
            <a:fld id="{4D6F65BA-EE0D-47E8-976D-A8B15995BA6F}" type="slidenum">
              <a:rPr lang="en-GB" smtClean="0"/>
              <a:t>6</a:t>
            </a:fld>
            <a:endParaRPr lang="en-GB"/>
          </a:p>
        </p:txBody>
      </p:sp>
    </p:spTree>
    <p:extLst>
      <p:ext uri="{BB962C8B-B14F-4D97-AF65-F5344CB8AC3E}">
        <p14:creationId xmlns:p14="http://schemas.microsoft.com/office/powerpoint/2010/main" val="250305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a:p>
            <a:r>
              <a:rPr lang="en-GB"/>
              <a:t>Activity: if pupils in</a:t>
            </a:r>
            <a:r>
              <a:rPr lang="en-GB" baseline="0"/>
              <a:t> tech suite, or on phones/tablets </a:t>
            </a:r>
            <a:r>
              <a:rPr lang="en-GB" baseline="0" err="1"/>
              <a:t>etc</a:t>
            </a:r>
            <a:r>
              <a:rPr lang="en-GB" baseline="0"/>
              <a:t>, get them to find main site and select learners.  Next part of presentation takes them through various parts of learner pages.</a:t>
            </a:r>
            <a:endParaRPr lang="en-GB"/>
          </a:p>
          <a:p>
            <a:endParaRPr lang="en-GB"/>
          </a:p>
          <a:p>
            <a:r>
              <a:rPr lang="en-GB"/>
              <a:t>All</a:t>
            </a:r>
            <a:r>
              <a:rPr lang="en-GB" baseline="0"/>
              <a:t> of the resources can be accessed from the main </a:t>
            </a:r>
            <a:r>
              <a:rPr lang="en-GB"/>
              <a:t>SQA website, which has a dedicated</a:t>
            </a:r>
            <a:r>
              <a:rPr lang="en-GB" baseline="0"/>
              <a:t> section for learners.  Pupils can personalise the front page of the website by selecting ‘learner’ from the menu at the top of the home page. This then presents them with a front page personalised for the topics and resources provided for them.</a:t>
            </a:r>
            <a:endParaRPr lang="en-GB"/>
          </a:p>
        </p:txBody>
      </p:sp>
      <p:sp>
        <p:nvSpPr>
          <p:cNvPr id="4" name="Slide Number Placeholder 3"/>
          <p:cNvSpPr>
            <a:spLocks noGrp="1"/>
          </p:cNvSpPr>
          <p:nvPr>
            <p:ph type="sldNum" sz="quarter" idx="10"/>
          </p:nvPr>
        </p:nvSpPr>
        <p:spPr/>
        <p:txBody>
          <a:bodyPr/>
          <a:lstStyle/>
          <a:p>
            <a:fld id="{4D6F65BA-EE0D-47E8-976D-A8B15995BA6F}" type="slidenum">
              <a:rPr lang="en-GB" smtClean="0"/>
              <a:t>7</a:t>
            </a:fld>
            <a:endParaRPr lang="en-GB"/>
          </a:p>
        </p:txBody>
      </p:sp>
    </p:spTree>
    <p:extLst>
      <p:ext uri="{BB962C8B-B14F-4D97-AF65-F5344CB8AC3E}">
        <p14:creationId xmlns:p14="http://schemas.microsoft.com/office/powerpoint/2010/main" val="297069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a:p>
            <a:r>
              <a:rPr lang="en-GB"/>
              <a:t>Activity: if pupils in</a:t>
            </a:r>
            <a:r>
              <a:rPr lang="en-GB" baseline="0"/>
              <a:t> tech suite, or on phones/tablets </a:t>
            </a:r>
            <a:r>
              <a:rPr lang="en-GB" baseline="0" err="1"/>
              <a:t>etc</a:t>
            </a:r>
            <a:r>
              <a:rPr lang="en-GB" baseline="0"/>
              <a:t>, get them to find main site and select learners.  Next part of presentation takes them through various parts of learner pages.</a:t>
            </a:r>
            <a:endParaRPr lang="en-GB"/>
          </a:p>
          <a:p>
            <a:endParaRPr lang="en-GB"/>
          </a:p>
          <a:p>
            <a:r>
              <a:rPr lang="en-GB"/>
              <a:t>All</a:t>
            </a:r>
            <a:r>
              <a:rPr lang="en-GB" baseline="0"/>
              <a:t> of the resources can be accessed from the main </a:t>
            </a:r>
            <a:r>
              <a:rPr lang="en-GB"/>
              <a:t>SQA website, which has a dedicated</a:t>
            </a:r>
            <a:r>
              <a:rPr lang="en-GB" baseline="0"/>
              <a:t> section for learners.  Pupils can personalise the front page of the website by selecting ‘learner’ from the menu at the top of the home page. This then presents them with a front page personalised for the topics and resources provided for them.</a:t>
            </a:r>
            <a:endParaRPr lang="en-GB"/>
          </a:p>
        </p:txBody>
      </p:sp>
      <p:sp>
        <p:nvSpPr>
          <p:cNvPr id="4" name="Slide Number Placeholder 3"/>
          <p:cNvSpPr>
            <a:spLocks noGrp="1"/>
          </p:cNvSpPr>
          <p:nvPr>
            <p:ph type="sldNum" sz="quarter" idx="10"/>
          </p:nvPr>
        </p:nvSpPr>
        <p:spPr/>
        <p:txBody>
          <a:bodyPr/>
          <a:lstStyle/>
          <a:p>
            <a:fld id="{4D6F65BA-EE0D-47E8-976D-A8B15995BA6F}" type="slidenum">
              <a:rPr lang="en-GB" smtClean="0"/>
              <a:t>8</a:t>
            </a:fld>
            <a:endParaRPr lang="en-GB"/>
          </a:p>
        </p:txBody>
      </p:sp>
    </p:spTree>
    <p:extLst>
      <p:ext uri="{BB962C8B-B14F-4D97-AF65-F5344CB8AC3E}">
        <p14:creationId xmlns:p14="http://schemas.microsoft.com/office/powerpoint/2010/main" val="23902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a:p>
            <a:r>
              <a:rPr lang="en-GB"/>
              <a:t>Activity: if pupils in</a:t>
            </a:r>
            <a:r>
              <a:rPr lang="en-GB" baseline="0"/>
              <a:t> tech suite, or on phones/tablets </a:t>
            </a:r>
            <a:r>
              <a:rPr lang="en-GB" baseline="0" err="1"/>
              <a:t>etc</a:t>
            </a:r>
            <a:r>
              <a:rPr lang="en-GB" baseline="0"/>
              <a:t>, get them to find main site and select learners.  Next part of presentation takes them through various parts of learner pages.</a:t>
            </a:r>
            <a:endParaRPr lang="en-GB"/>
          </a:p>
          <a:p>
            <a:endParaRPr lang="en-GB"/>
          </a:p>
          <a:p>
            <a:r>
              <a:rPr lang="en-GB"/>
              <a:t>All</a:t>
            </a:r>
            <a:r>
              <a:rPr lang="en-GB" baseline="0"/>
              <a:t> of the resources can be accessed from the main </a:t>
            </a:r>
            <a:r>
              <a:rPr lang="en-GB"/>
              <a:t>SQA website, which has a dedicated</a:t>
            </a:r>
            <a:r>
              <a:rPr lang="en-GB" baseline="0"/>
              <a:t> section for learners.  Pupils can personalise the front page of the website by selecting ‘learner’ from the menu at the top of the home page. This then presents them with a front page personalised for the topics and resources provided for them.</a:t>
            </a:r>
            <a:endParaRPr lang="en-GB"/>
          </a:p>
        </p:txBody>
      </p:sp>
      <p:sp>
        <p:nvSpPr>
          <p:cNvPr id="4" name="Slide Number Placeholder 3"/>
          <p:cNvSpPr>
            <a:spLocks noGrp="1"/>
          </p:cNvSpPr>
          <p:nvPr>
            <p:ph type="sldNum" sz="quarter" idx="10"/>
          </p:nvPr>
        </p:nvSpPr>
        <p:spPr/>
        <p:txBody>
          <a:bodyPr/>
          <a:lstStyle/>
          <a:p>
            <a:fld id="{4D6F65BA-EE0D-47E8-976D-A8B15995BA6F}" type="slidenum">
              <a:rPr lang="en-GB" smtClean="0"/>
              <a:t>9</a:t>
            </a:fld>
            <a:endParaRPr lang="en-GB"/>
          </a:p>
        </p:txBody>
      </p:sp>
    </p:spTree>
    <p:extLst>
      <p:ext uri="{BB962C8B-B14F-4D97-AF65-F5344CB8AC3E}">
        <p14:creationId xmlns:p14="http://schemas.microsoft.com/office/powerpoint/2010/main" val="334395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D0B287A-9972-6D4B-A96F-604E06174C80}" type="datetimeFigureOut">
              <a:rPr lang="en-US" smtClean="0">
                <a:solidFill>
                  <a:prstClr val="black">
                    <a:tint val="75000"/>
                  </a:prstClr>
                </a:solidFill>
              </a:rPr>
              <a:pPr/>
              <a:t>4/28/2021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E3EA807-2285-DD40-B1FB-05CEA5AF7008}" type="slidenum">
              <a:rPr lang="en-US" smtClean="0">
                <a:solidFill>
                  <a:prstClr val="black">
                    <a:tint val="75000"/>
                  </a:prstClr>
                </a:solidFill>
              </a:rPr>
              <a:pPr/>
              <a:t>‹#›</a:t>
            </a:fld>
            <a:endParaRPr lang="en-US">
              <a:solidFill>
                <a:prstClr val="black">
                  <a:tint val="75000"/>
                </a:prstClr>
              </a:solidFill>
            </a:endParaRPr>
          </a:p>
        </p:txBody>
      </p:sp>
      <p:pic>
        <p:nvPicPr>
          <p:cNvPr id="10" name="Picture 9" descr="Slides 11-1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943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4449366" y="534591"/>
            <a:ext cx="32551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endParaRPr lang="en-US" altLang="en-US" sz="1350">
              <a:latin typeface="Calibri" pitchFamily="34" charset="0"/>
            </a:endParaRPr>
          </a:p>
        </p:txBody>
      </p:sp>
      <p:sp>
        <p:nvSpPr>
          <p:cNvPr id="4099" name="Text Box 8"/>
          <p:cNvSpPr txBox="1">
            <a:spLocks noChangeArrowheads="1"/>
          </p:cNvSpPr>
          <p:nvPr/>
        </p:nvSpPr>
        <p:spPr bwMode="auto">
          <a:xfrm>
            <a:off x="4583906" y="513160"/>
            <a:ext cx="2958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endParaRPr lang="en-US" altLang="en-US" sz="3600">
              <a:latin typeface="Calibri" pitchFamily="34" charset="0"/>
            </a:endParaRPr>
          </a:p>
        </p:txBody>
      </p:sp>
      <p:grpSp>
        <p:nvGrpSpPr>
          <p:cNvPr id="4100" name="Group 13"/>
          <p:cNvGrpSpPr>
            <a:grpSpLocks/>
          </p:cNvGrpSpPr>
          <p:nvPr/>
        </p:nvGrpSpPr>
        <p:grpSpPr bwMode="auto">
          <a:xfrm>
            <a:off x="9820" y="0"/>
            <a:ext cx="514350" cy="5139929"/>
            <a:chOff x="0" y="-3"/>
            <a:chExt cx="670" cy="4320"/>
          </a:xfrm>
        </p:grpSpPr>
        <p:grpSp>
          <p:nvGrpSpPr>
            <p:cNvPr id="4129" name="Group 14"/>
            <p:cNvGrpSpPr>
              <a:grpSpLocks/>
            </p:cNvGrpSpPr>
            <p:nvPr/>
          </p:nvGrpSpPr>
          <p:grpSpPr bwMode="auto">
            <a:xfrm rot="16200000" flipH="1">
              <a:off x="-1815" y="1838"/>
              <a:ext cx="4320" cy="638"/>
              <a:chOff x="-2" y="1562"/>
              <a:chExt cx="5762" cy="638"/>
            </a:xfrm>
          </p:grpSpPr>
          <p:sp>
            <p:nvSpPr>
              <p:cNvPr id="4132" name="Freeform 15"/>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 name="T15" fmla="*/ 0 w 1000"/>
                  <a:gd name="T16" fmla="*/ 0 h 720"/>
                  <a:gd name="T17" fmla="*/ 1000 w 1000"/>
                  <a:gd name="T18" fmla="*/ 720 h 720"/>
                </a:gdLst>
                <a:ahLst/>
                <a:cxnLst>
                  <a:cxn ang="T10">
                    <a:pos x="T0" y="T1"/>
                  </a:cxn>
                  <a:cxn ang="T11">
                    <a:pos x="T2" y="T3"/>
                  </a:cxn>
                  <a:cxn ang="T12">
                    <a:pos x="T4" y="T5"/>
                  </a:cxn>
                  <a:cxn ang="T13">
                    <a:pos x="T6" y="T7"/>
                  </a:cxn>
                  <a:cxn ang="T14">
                    <a:pos x="T8" y="T9"/>
                  </a:cxn>
                </a:cxnLst>
                <a:rect l="T15" t="T16" r="T17" b="T18"/>
                <a:pathLst>
                  <a:path w="1000" h="720">
                    <a:moveTo>
                      <a:pt x="0" y="0"/>
                    </a:moveTo>
                    <a:lnTo>
                      <a:pt x="0" y="720"/>
                    </a:lnTo>
                    <a:lnTo>
                      <a:pt x="1000" y="720"/>
                    </a:lnTo>
                    <a:lnTo>
                      <a:pt x="1000" y="0"/>
                    </a:lnTo>
                    <a:lnTo>
                      <a:pt x="0"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33" name="Freeform 16"/>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cubicBezTo>
                      <a:pt x="0" y="0"/>
                      <a:pt x="0" y="272"/>
                      <a:pt x="0" y="272"/>
                    </a:cubicBezTo>
                    <a:cubicBezTo>
                      <a:pt x="432" y="224"/>
                      <a:pt x="520" y="317"/>
                      <a:pt x="624" y="272"/>
                    </a:cubicBezTo>
                    <a:lnTo>
                      <a:pt x="624" y="0"/>
                    </a:lnTo>
                    <a:lnTo>
                      <a:pt x="0"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34" name="Freeform 17"/>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432" y="240"/>
                      <a:pt x="624" y="272"/>
                    </a:cubicBezTo>
                    <a:lnTo>
                      <a:pt x="624" y="0"/>
                    </a:lnTo>
                    <a:lnTo>
                      <a:pt x="0"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35" name="Freeform 18"/>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 name="T18" fmla="*/ 0 w 624"/>
                  <a:gd name="T19" fmla="*/ 0 h 370"/>
                  <a:gd name="T20" fmla="*/ 624 w 624"/>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36" name="Freeform 19"/>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520" y="317"/>
                      <a:pt x="624" y="272"/>
                    </a:cubicBezTo>
                    <a:lnTo>
                      <a:pt x="624" y="0"/>
                    </a:lnTo>
                    <a:cubicBezTo>
                      <a:pt x="240" y="42"/>
                      <a:pt x="130" y="0"/>
                      <a:pt x="0" y="0"/>
                    </a:cubicBez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37" name="Freeform 20"/>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 name="T18" fmla="*/ 0 w 624"/>
                  <a:gd name="T19" fmla="*/ 0 h 272"/>
                  <a:gd name="T20" fmla="*/ 624 w 624"/>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38" name="Freeform 21"/>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 name="T21" fmla="*/ 0 w 632"/>
                  <a:gd name="T22" fmla="*/ 0 h 362"/>
                  <a:gd name="T23" fmla="*/ 632 w 632"/>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39" name="Freeform 22"/>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cubicBezTo>
                      <a:pt x="0" y="0"/>
                      <a:pt x="0" y="272"/>
                      <a:pt x="0" y="272"/>
                    </a:cubicBezTo>
                    <a:cubicBezTo>
                      <a:pt x="432" y="224"/>
                      <a:pt x="520" y="317"/>
                      <a:pt x="624" y="272"/>
                    </a:cubicBezTo>
                    <a:lnTo>
                      <a:pt x="624" y="0"/>
                    </a:lnTo>
                    <a:lnTo>
                      <a:pt x="0"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40" name="Freeform 23"/>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432" y="240"/>
                      <a:pt x="624" y="272"/>
                    </a:cubicBezTo>
                    <a:lnTo>
                      <a:pt x="624" y="0"/>
                    </a:lnTo>
                    <a:lnTo>
                      <a:pt x="0"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41" name="Freeform 24"/>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 name="T18" fmla="*/ 0 w 624"/>
                  <a:gd name="T19" fmla="*/ 0 h 370"/>
                  <a:gd name="T20" fmla="*/ 624 w 624"/>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42" name="Freeform 25"/>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520" y="317"/>
                      <a:pt x="624" y="272"/>
                    </a:cubicBezTo>
                    <a:lnTo>
                      <a:pt x="624" y="0"/>
                    </a:lnTo>
                    <a:cubicBezTo>
                      <a:pt x="240" y="42"/>
                      <a:pt x="130" y="0"/>
                      <a:pt x="0" y="0"/>
                    </a:cubicBez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43" name="Freeform 26"/>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 name="T18" fmla="*/ 0 w 624"/>
                  <a:gd name="T19" fmla="*/ 0 h 272"/>
                  <a:gd name="T20" fmla="*/ 624 w 624"/>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44" name="Freeform 27"/>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 name="T21" fmla="*/ 0 w 632"/>
                  <a:gd name="T22" fmla="*/ 0 h 362"/>
                  <a:gd name="T23" fmla="*/ 632 w 632"/>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45" name="Freeform 28"/>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cubicBezTo>
                      <a:pt x="0" y="0"/>
                      <a:pt x="0" y="272"/>
                      <a:pt x="0" y="272"/>
                    </a:cubicBezTo>
                    <a:cubicBezTo>
                      <a:pt x="432" y="224"/>
                      <a:pt x="520" y="317"/>
                      <a:pt x="624" y="272"/>
                    </a:cubicBezTo>
                    <a:lnTo>
                      <a:pt x="624" y="0"/>
                    </a:lnTo>
                    <a:lnTo>
                      <a:pt x="0"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46" name="Freeform 29"/>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432" y="240"/>
                      <a:pt x="624" y="272"/>
                    </a:cubicBezTo>
                    <a:lnTo>
                      <a:pt x="624" y="0"/>
                    </a:lnTo>
                    <a:lnTo>
                      <a:pt x="0"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47" name="Freeform 30"/>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 name="T18" fmla="*/ 0 w 624"/>
                  <a:gd name="T19" fmla="*/ 0 h 370"/>
                  <a:gd name="T20" fmla="*/ 624 w 624"/>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48" name="Freeform 31"/>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 name="T15" fmla="*/ 0 w 291"/>
                  <a:gd name="T16" fmla="*/ 0 h 625"/>
                  <a:gd name="T17" fmla="*/ 291 w 291"/>
                  <a:gd name="T18" fmla="*/ 625 h 625"/>
                </a:gdLst>
                <a:ahLst/>
                <a:cxnLst>
                  <a:cxn ang="T10">
                    <a:pos x="T0" y="T1"/>
                  </a:cxn>
                  <a:cxn ang="T11">
                    <a:pos x="T2" y="T3"/>
                  </a:cxn>
                  <a:cxn ang="T12">
                    <a:pos x="T4" y="T5"/>
                  </a:cxn>
                  <a:cxn ang="T13">
                    <a:pos x="T6" y="T7"/>
                  </a:cxn>
                  <a:cxn ang="T14">
                    <a:pos x="T8" y="T9"/>
                  </a:cxn>
                </a:cxnLst>
                <a:rect l="T15" t="T16" r="T17" b="T18"/>
                <a:pathLst>
                  <a:path w="291" h="625">
                    <a:moveTo>
                      <a:pt x="0" y="624"/>
                    </a:moveTo>
                    <a:lnTo>
                      <a:pt x="291" y="625"/>
                    </a:lnTo>
                    <a:lnTo>
                      <a:pt x="291" y="6"/>
                    </a:lnTo>
                    <a:lnTo>
                      <a:pt x="0" y="0"/>
                    </a:lnTo>
                    <a:cubicBezTo>
                      <a:pt x="39" y="384"/>
                      <a:pt x="0" y="494"/>
                      <a:pt x="0" y="624"/>
                    </a:cubicBez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49" name="Freeform 32"/>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 name="T18" fmla="*/ 0 w 624"/>
                  <a:gd name="T19" fmla="*/ 0 h 272"/>
                  <a:gd name="T20" fmla="*/ 624 w 624"/>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50" name="Freeform 33"/>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 name="T21" fmla="*/ 0 w 632"/>
                  <a:gd name="T22" fmla="*/ 0 h 362"/>
                  <a:gd name="T23" fmla="*/ 632 w 632"/>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grpSp>
        <p:sp>
          <p:nvSpPr>
            <p:cNvPr id="4130" name="Freeform 34"/>
            <p:cNvSpPr>
              <a:spLocks/>
            </p:cNvSpPr>
            <p:nvPr/>
          </p:nvSpPr>
          <p:spPr bwMode="ltGray">
            <a:xfrm rot="16200000" flipH="1">
              <a:off x="-1954" y="1951"/>
              <a:ext cx="4320" cy="412"/>
            </a:xfrm>
            <a:custGeom>
              <a:avLst/>
              <a:gdLst>
                <a:gd name="T0" fmla="*/ 0 w 5762"/>
                <a:gd name="T1" fmla="*/ 81925 h 385"/>
                <a:gd name="T2" fmla="*/ 1 w 5762"/>
                <a:gd name="T3" fmla="*/ 78313 h 385"/>
                <a:gd name="T4" fmla="*/ 1 w 5762"/>
                <a:gd name="T5" fmla="*/ 4 h 385"/>
                <a:gd name="T6" fmla="*/ 0 w 5762"/>
                <a:gd name="T7" fmla="*/ 0 h 385"/>
                <a:gd name="T8" fmla="*/ 0 w 5762"/>
                <a:gd name="T9" fmla="*/ 81925 h 385"/>
                <a:gd name="T10" fmla="*/ 0 60000 65536"/>
                <a:gd name="T11" fmla="*/ 0 60000 65536"/>
                <a:gd name="T12" fmla="*/ 0 60000 65536"/>
                <a:gd name="T13" fmla="*/ 0 60000 65536"/>
                <a:gd name="T14" fmla="*/ 0 60000 65536"/>
                <a:gd name="T15" fmla="*/ 0 w 5762"/>
                <a:gd name="T16" fmla="*/ 0 h 385"/>
                <a:gd name="T17" fmla="*/ 5762 w 5762"/>
                <a:gd name="T18" fmla="*/ 385 h 385"/>
              </a:gdLst>
              <a:ahLst/>
              <a:cxnLst>
                <a:cxn ang="T10">
                  <a:pos x="T0" y="T1"/>
                </a:cxn>
                <a:cxn ang="T11">
                  <a:pos x="T2" y="T3"/>
                </a:cxn>
                <a:cxn ang="T12">
                  <a:pos x="T4" y="T5"/>
                </a:cxn>
                <a:cxn ang="T13">
                  <a:pos x="T6" y="T7"/>
                </a:cxn>
                <a:cxn ang="T14">
                  <a:pos x="T8" y="T9"/>
                </a:cxn>
              </a:cxnLst>
              <a:rect l="T15" t="T16" r="T17" b="T18"/>
              <a:pathLst>
                <a:path w="5762" h="385">
                  <a:moveTo>
                    <a:pt x="0" y="196"/>
                  </a:moveTo>
                  <a:cubicBezTo>
                    <a:pt x="1667" y="385"/>
                    <a:pt x="2275" y="93"/>
                    <a:pt x="5762" y="188"/>
                  </a:cubicBezTo>
                  <a:lnTo>
                    <a:pt x="5762" y="4"/>
                  </a:lnTo>
                  <a:lnTo>
                    <a:pt x="0" y="0"/>
                  </a:lnTo>
                  <a:lnTo>
                    <a:pt x="0" y="196"/>
                  </a:lnTo>
                  <a:close/>
                </a:path>
              </a:pathLst>
            </a:cu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1050"/>
            </a:p>
          </p:txBody>
        </p:sp>
        <p:sp>
          <p:nvSpPr>
            <p:cNvPr id="4131" name="Freeform 35"/>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 name="T15" fmla="*/ 0 w 5761"/>
                <a:gd name="T16" fmla="*/ 0 h 189"/>
                <a:gd name="T17" fmla="*/ 5761 w 5761"/>
                <a:gd name="T18" fmla="*/ 189 h 189"/>
              </a:gdLst>
              <a:ahLst/>
              <a:cxnLst>
                <a:cxn ang="T10">
                  <a:pos x="T0" y="T1"/>
                </a:cxn>
                <a:cxn ang="T11">
                  <a:pos x="T2" y="T3"/>
                </a:cxn>
                <a:cxn ang="T12">
                  <a:pos x="T4" y="T5"/>
                </a:cxn>
                <a:cxn ang="T13">
                  <a:pos x="T6" y="T7"/>
                </a:cxn>
                <a:cxn ang="T14">
                  <a:pos x="T8" y="T9"/>
                </a:cxn>
              </a:cxnLst>
              <a:rect l="T15" t="T16" r="T17" b="T18"/>
              <a:pathLst>
                <a:path w="5761" h="189">
                  <a:moveTo>
                    <a:pt x="0" y="28"/>
                  </a:moveTo>
                  <a:cubicBezTo>
                    <a:pt x="961" y="0"/>
                    <a:pt x="4971" y="161"/>
                    <a:pt x="5761" y="0"/>
                  </a:cubicBezTo>
                  <a:lnTo>
                    <a:pt x="5761" y="189"/>
                  </a:lnTo>
                  <a:lnTo>
                    <a:pt x="1" y="189"/>
                  </a:lnTo>
                  <a:lnTo>
                    <a:pt x="0" y="28"/>
                  </a:lnTo>
                  <a:close/>
                </a:path>
              </a:pathLst>
            </a:cu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1050"/>
            </a:p>
          </p:txBody>
        </p:sp>
      </p:grpSp>
      <p:grpSp>
        <p:nvGrpSpPr>
          <p:cNvPr id="4101" name="Group 36"/>
          <p:cNvGrpSpPr>
            <a:grpSpLocks/>
          </p:cNvGrpSpPr>
          <p:nvPr/>
        </p:nvGrpSpPr>
        <p:grpSpPr bwMode="auto">
          <a:xfrm>
            <a:off x="509198" y="6169"/>
            <a:ext cx="269081" cy="5139929"/>
            <a:chOff x="0" y="-3"/>
            <a:chExt cx="670" cy="4320"/>
          </a:xfrm>
        </p:grpSpPr>
        <p:grpSp>
          <p:nvGrpSpPr>
            <p:cNvPr id="4107" name="Group 37"/>
            <p:cNvGrpSpPr>
              <a:grpSpLocks/>
            </p:cNvGrpSpPr>
            <p:nvPr/>
          </p:nvGrpSpPr>
          <p:grpSpPr bwMode="auto">
            <a:xfrm rot="16200000" flipH="1">
              <a:off x="-1815" y="1838"/>
              <a:ext cx="4320" cy="638"/>
              <a:chOff x="-2" y="1562"/>
              <a:chExt cx="5762" cy="638"/>
            </a:xfrm>
          </p:grpSpPr>
          <p:sp>
            <p:nvSpPr>
              <p:cNvPr id="4110" name="Freeform 38"/>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 name="T15" fmla="*/ 0 w 1000"/>
                  <a:gd name="T16" fmla="*/ 0 h 720"/>
                  <a:gd name="T17" fmla="*/ 1000 w 1000"/>
                  <a:gd name="T18" fmla="*/ 720 h 720"/>
                </a:gdLst>
                <a:ahLst/>
                <a:cxnLst>
                  <a:cxn ang="T10">
                    <a:pos x="T0" y="T1"/>
                  </a:cxn>
                  <a:cxn ang="T11">
                    <a:pos x="T2" y="T3"/>
                  </a:cxn>
                  <a:cxn ang="T12">
                    <a:pos x="T4" y="T5"/>
                  </a:cxn>
                  <a:cxn ang="T13">
                    <a:pos x="T6" y="T7"/>
                  </a:cxn>
                  <a:cxn ang="T14">
                    <a:pos x="T8" y="T9"/>
                  </a:cxn>
                </a:cxnLst>
                <a:rect l="T15" t="T16" r="T17" b="T18"/>
                <a:pathLst>
                  <a:path w="1000" h="720">
                    <a:moveTo>
                      <a:pt x="0" y="0"/>
                    </a:moveTo>
                    <a:lnTo>
                      <a:pt x="0" y="720"/>
                    </a:lnTo>
                    <a:lnTo>
                      <a:pt x="1000" y="720"/>
                    </a:lnTo>
                    <a:lnTo>
                      <a:pt x="1000"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11" name="Freeform 39"/>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cubicBezTo>
                      <a:pt x="0" y="0"/>
                      <a:pt x="0" y="272"/>
                      <a:pt x="0" y="272"/>
                    </a:cubicBezTo>
                    <a:cubicBezTo>
                      <a:pt x="432" y="224"/>
                      <a:pt x="520" y="317"/>
                      <a:pt x="624" y="272"/>
                    </a:cubicBezTo>
                    <a:lnTo>
                      <a:pt x="624"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12" name="Freeform 40"/>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432" y="240"/>
                      <a:pt x="624" y="272"/>
                    </a:cubicBezTo>
                    <a:lnTo>
                      <a:pt x="624"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13" name="Freeform 41"/>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 name="T18" fmla="*/ 0 w 624"/>
                  <a:gd name="T19" fmla="*/ 0 h 370"/>
                  <a:gd name="T20" fmla="*/ 624 w 624"/>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14" name="Freeform 42"/>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520" y="317"/>
                      <a:pt x="624" y="272"/>
                    </a:cubicBezTo>
                    <a:lnTo>
                      <a:pt x="624" y="0"/>
                    </a:lnTo>
                    <a:cubicBezTo>
                      <a:pt x="240" y="42"/>
                      <a:pt x="130" y="0"/>
                      <a:pt x="0" y="0"/>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15" name="Freeform 43"/>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 name="T18" fmla="*/ 0 w 624"/>
                  <a:gd name="T19" fmla="*/ 0 h 272"/>
                  <a:gd name="T20" fmla="*/ 624 w 624"/>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16" name="Freeform 44"/>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 name="T21" fmla="*/ 0 w 632"/>
                  <a:gd name="T22" fmla="*/ 0 h 362"/>
                  <a:gd name="T23" fmla="*/ 632 w 632"/>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17" name="Freeform 45"/>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cubicBezTo>
                      <a:pt x="0" y="0"/>
                      <a:pt x="0" y="272"/>
                      <a:pt x="0" y="272"/>
                    </a:cubicBezTo>
                    <a:cubicBezTo>
                      <a:pt x="432" y="224"/>
                      <a:pt x="520" y="317"/>
                      <a:pt x="624" y="272"/>
                    </a:cubicBezTo>
                    <a:lnTo>
                      <a:pt x="624"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18" name="Freeform 46"/>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432" y="240"/>
                      <a:pt x="624" y="272"/>
                    </a:cubicBezTo>
                    <a:lnTo>
                      <a:pt x="624"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19" name="Freeform 47"/>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 name="T18" fmla="*/ 0 w 624"/>
                  <a:gd name="T19" fmla="*/ 0 h 370"/>
                  <a:gd name="T20" fmla="*/ 624 w 624"/>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20" name="Freeform 48"/>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520" y="317"/>
                      <a:pt x="624" y="272"/>
                    </a:cubicBezTo>
                    <a:lnTo>
                      <a:pt x="624" y="0"/>
                    </a:lnTo>
                    <a:cubicBezTo>
                      <a:pt x="240" y="42"/>
                      <a:pt x="130" y="0"/>
                      <a:pt x="0" y="0"/>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21" name="Freeform 49"/>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 name="T18" fmla="*/ 0 w 624"/>
                  <a:gd name="T19" fmla="*/ 0 h 272"/>
                  <a:gd name="T20" fmla="*/ 624 w 624"/>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22" name="Freeform 50"/>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 name="T21" fmla="*/ 0 w 632"/>
                  <a:gd name="T22" fmla="*/ 0 h 362"/>
                  <a:gd name="T23" fmla="*/ 632 w 632"/>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23" name="Freeform 51"/>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cubicBezTo>
                      <a:pt x="0" y="0"/>
                      <a:pt x="0" y="272"/>
                      <a:pt x="0" y="272"/>
                    </a:cubicBezTo>
                    <a:cubicBezTo>
                      <a:pt x="432" y="224"/>
                      <a:pt x="520" y="317"/>
                      <a:pt x="624" y="272"/>
                    </a:cubicBezTo>
                    <a:lnTo>
                      <a:pt x="624"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24" name="Freeform 52"/>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432" y="240"/>
                      <a:pt x="624" y="272"/>
                    </a:cubicBezTo>
                    <a:lnTo>
                      <a:pt x="624"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25" name="Freeform 53"/>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 name="T18" fmla="*/ 0 w 624"/>
                  <a:gd name="T19" fmla="*/ 0 h 370"/>
                  <a:gd name="T20" fmla="*/ 624 w 624"/>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26" name="Freeform 54"/>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 name="T15" fmla="*/ 0 w 291"/>
                  <a:gd name="T16" fmla="*/ 0 h 625"/>
                  <a:gd name="T17" fmla="*/ 291 w 291"/>
                  <a:gd name="T18" fmla="*/ 625 h 625"/>
                </a:gdLst>
                <a:ahLst/>
                <a:cxnLst>
                  <a:cxn ang="T10">
                    <a:pos x="T0" y="T1"/>
                  </a:cxn>
                  <a:cxn ang="T11">
                    <a:pos x="T2" y="T3"/>
                  </a:cxn>
                  <a:cxn ang="T12">
                    <a:pos x="T4" y="T5"/>
                  </a:cxn>
                  <a:cxn ang="T13">
                    <a:pos x="T6" y="T7"/>
                  </a:cxn>
                  <a:cxn ang="T14">
                    <a:pos x="T8" y="T9"/>
                  </a:cxn>
                </a:cxnLst>
                <a:rect l="T15" t="T16" r="T17" b="T18"/>
                <a:pathLst>
                  <a:path w="291" h="625">
                    <a:moveTo>
                      <a:pt x="0" y="624"/>
                    </a:moveTo>
                    <a:lnTo>
                      <a:pt x="291" y="625"/>
                    </a:lnTo>
                    <a:lnTo>
                      <a:pt x="291" y="6"/>
                    </a:lnTo>
                    <a:lnTo>
                      <a:pt x="0" y="0"/>
                    </a:lnTo>
                    <a:cubicBezTo>
                      <a:pt x="39" y="384"/>
                      <a:pt x="0" y="494"/>
                      <a:pt x="0" y="624"/>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27" name="Freeform 55"/>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 name="T18" fmla="*/ 0 w 624"/>
                  <a:gd name="T19" fmla="*/ 0 h 272"/>
                  <a:gd name="T20" fmla="*/ 624 w 624"/>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sp>
            <p:nvSpPr>
              <p:cNvPr id="4128" name="Freeform 56"/>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 name="T21" fmla="*/ 0 w 632"/>
                  <a:gd name="T22" fmla="*/ 0 h 362"/>
                  <a:gd name="T23" fmla="*/ 632 w 632"/>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050"/>
              </a:p>
            </p:txBody>
          </p:sp>
        </p:grpSp>
        <p:sp>
          <p:nvSpPr>
            <p:cNvPr id="4108" name="Freeform 57"/>
            <p:cNvSpPr>
              <a:spLocks/>
            </p:cNvSpPr>
            <p:nvPr/>
          </p:nvSpPr>
          <p:spPr bwMode="ltGray">
            <a:xfrm rot="16200000" flipH="1">
              <a:off x="-1954" y="1951"/>
              <a:ext cx="4320" cy="412"/>
            </a:xfrm>
            <a:custGeom>
              <a:avLst/>
              <a:gdLst>
                <a:gd name="T0" fmla="*/ 0 w 5762"/>
                <a:gd name="T1" fmla="*/ 81925 h 385"/>
                <a:gd name="T2" fmla="*/ 1 w 5762"/>
                <a:gd name="T3" fmla="*/ 78313 h 385"/>
                <a:gd name="T4" fmla="*/ 1 w 5762"/>
                <a:gd name="T5" fmla="*/ 4 h 385"/>
                <a:gd name="T6" fmla="*/ 0 w 5762"/>
                <a:gd name="T7" fmla="*/ 0 h 385"/>
                <a:gd name="T8" fmla="*/ 0 w 5762"/>
                <a:gd name="T9" fmla="*/ 81925 h 385"/>
                <a:gd name="T10" fmla="*/ 0 60000 65536"/>
                <a:gd name="T11" fmla="*/ 0 60000 65536"/>
                <a:gd name="T12" fmla="*/ 0 60000 65536"/>
                <a:gd name="T13" fmla="*/ 0 60000 65536"/>
                <a:gd name="T14" fmla="*/ 0 60000 65536"/>
                <a:gd name="T15" fmla="*/ 0 w 5762"/>
                <a:gd name="T16" fmla="*/ 0 h 385"/>
                <a:gd name="T17" fmla="*/ 5762 w 5762"/>
                <a:gd name="T18" fmla="*/ 385 h 385"/>
              </a:gdLst>
              <a:ahLst/>
              <a:cxnLst>
                <a:cxn ang="T10">
                  <a:pos x="T0" y="T1"/>
                </a:cxn>
                <a:cxn ang="T11">
                  <a:pos x="T2" y="T3"/>
                </a:cxn>
                <a:cxn ang="T12">
                  <a:pos x="T4" y="T5"/>
                </a:cxn>
                <a:cxn ang="T13">
                  <a:pos x="T6" y="T7"/>
                </a:cxn>
                <a:cxn ang="T14">
                  <a:pos x="T8" y="T9"/>
                </a:cxn>
              </a:cxnLst>
              <a:rect l="T15" t="T16" r="T17" b="T18"/>
              <a:pathLst>
                <a:path w="5762" h="385">
                  <a:moveTo>
                    <a:pt x="0" y="196"/>
                  </a:moveTo>
                  <a:cubicBezTo>
                    <a:pt x="1667" y="385"/>
                    <a:pt x="2275" y="93"/>
                    <a:pt x="5762" y="188"/>
                  </a:cubicBezTo>
                  <a:lnTo>
                    <a:pt x="5762" y="4"/>
                  </a:lnTo>
                  <a:lnTo>
                    <a:pt x="0" y="0"/>
                  </a:lnTo>
                  <a:lnTo>
                    <a:pt x="0" y="196"/>
                  </a:lnTo>
                  <a:close/>
                </a:path>
              </a:pathLst>
            </a:cu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1050"/>
            </a:p>
          </p:txBody>
        </p:sp>
        <p:sp>
          <p:nvSpPr>
            <p:cNvPr id="4109" name="Freeform 58"/>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 name="T15" fmla="*/ 0 w 5761"/>
                <a:gd name="T16" fmla="*/ 0 h 189"/>
                <a:gd name="T17" fmla="*/ 5761 w 5761"/>
                <a:gd name="T18" fmla="*/ 189 h 189"/>
              </a:gdLst>
              <a:ahLst/>
              <a:cxnLst>
                <a:cxn ang="T10">
                  <a:pos x="T0" y="T1"/>
                </a:cxn>
                <a:cxn ang="T11">
                  <a:pos x="T2" y="T3"/>
                </a:cxn>
                <a:cxn ang="T12">
                  <a:pos x="T4" y="T5"/>
                </a:cxn>
                <a:cxn ang="T13">
                  <a:pos x="T6" y="T7"/>
                </a:cxn>
                <a:cxn ang="T14">
                  <a:pos x="T8" y="T9"/>
                </a:cxn>
              </a:cxnLst>
              <a:rect l="T15" t="T16" r="T17" b="T18"/>
              <a:pathLst>
                <a:path w="5761" h="189">
                  <a:moveTo>
                    <a:pt x="0" y="28"/>
                  </a:moveTo>
                  <a:cubicBezTo>
                    <a:pt x="961" y="0"/>
                    <a:pt x="4971" y="161"/>
                    <a:pt x="5761" y="0"/>
                  </a:cubicBezTo>
                  <a:lnTo>
                    <a:pt x="5761" y="189"/>
                  </a:lnTo>
                  <a:lnTo>
                    <a:pt x="1" y="189"/>
                  </a:lnTo>
                  <a:lnTo>
                    <a:pt x="0" y="28"/>
                  </a:lnTo>
                  <a:close/>
                </a:path>
              </a:pathLst>
            </a:cu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1050"/>
            </a:p>
          </p:txBody>
        </p:sp>
      </p:grpSp>
      <p:pic>
        <p:nvPicPr>
          <p:cNvPr id="4102" name="Picture 55" descr="School Crest"/>
          <p:cNvPicPr>
            <a:picLocks noChangeAspect="1" noChangeArrowheads="1"/>
          </p:cNvPicPr>
          <p:nvPr/>
        </p:nvPicPr>
        <p:blipFill>
          <a:blip r:embed="rId3">
            <a:lum bright="72000" contrast="-58000"/>
            <a:extLst>
              <a:ext uri="{28A0092B-C50C-407E-A947-70E740481C1C}">
                <a14:useLocalDpi xmlns:a14="http://schemas.microsoft.com/office/drawing/2010/main" val="0"/>
              </a:ext>
            </a:extLst>
          </a:blip>
          <a:srcRect/>
          <a:stretch>
            <a:fillRect/>
          </a:stretch>
        </p:blipFill>
        <p:spPr bwMode="auto">
          <a:xfrm>
            <a:off x="3063479" y="133351"/>
            <a:ext cx="3407569" cy="4860131"/>
          </a:xfrm>
          <a:prstGeom prst="rect">
            <a:avLst/>
          </a:prstGeom>
          <a:noFill/>
          <a:ln>
            <a:noFill/>
          </a:ln>
          <a:extLst>
            <a:ext uri="{909E8E84-426E-40DD-AFC4-6F175D3DCCD1}">
              <a14:hiddenFill xmlns:a14="http://schemas.microsoft.com/office/drawing/2010/main">
                <a:solidFill>
                  <a:schemeClr val="accent1">
                    <a:alpha val="5294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5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7688" y="106053"/>
            <a:ext cx="1127878" cy="15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487" y="3332211"/>
            <a:ext cx="2899243" cy="178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002321" y="118204"/>
            <a:ext cx="5633787" cy="5484578"/>
          </a:xfrm>
          <a:prstGeom prst="rect">
            <a:avLst/>
          </a:prstGeom>
          <a:noFill/>
        </p:spPr>
        <p:txBody>
          <a:bodyPr wrap="square" rtlCol="0">
            <a:spAutoFit/>
          </a:bodyPr>
          <a:lstStyle/>
          <a:p>
            <a:pPr algn="ctr"/>
            <a:r>
              <a:rPr lang="en-GB" sz="3000" b="1">
                <a:solidFill>
                  <a:schemeClr val="tx1"/>
                </a:solidFill>
                <a:effectLst>
                  <a:outerShdw blurRad="38100" dist="38100" dir="2700000" algn="tl">
                    <a:srgbClr val="000000">
                      <a:alpha val="43137"/>
                    </a:srgbClr>
                  </a:outerShdw>
                </a:effectLst>
                <a:latin typeface="Arial" pitchFamily="34" charset="0"/>
                <a:cs typeface="Arial" pitchFamily="34" charset="0"/>
              </a:rPr>
              <a:t>National Qualifications</a:t>
            </a:r>
          </a:p>
          <a:p>
            <a:pPr algn="ctr"/>
            <a:endParaRPr lang="en-GB" sz="3000" b="1">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r>
              <a:rPr lang="en-GB" sz="3000" b="1">
                <a:solidFill>
                  <a:schemeClr val="tx1"/>
                </a:solidFill>
                <a:effectLst>
                  <a:outerShdw blurRad="38100" dist="38100" dir="2700000" algn="tl">
                    <a:srgbClr val="000000">
                      <a:alpha val="43137"/>
                    </a:srgbClr>
                  </a:outerShdw>
                </a:effectLst>
                <a:latin typeface="Arial" pitchFamily="34" charset="0"/>
                <a:cs typeface="Arial" pitchFamily="34" charset="0"/>
              </a:rPr>
              <a:t>Information for Young People &amp; Parents/Carers</a:t>
            </a:r>
          </a:p>
          <a:p>
            <a:pPr algn="ctr"/>
            <a:endParaRPr lang="en-GB" sz="3000" b="1">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r>
              <a:rPr lang="en-GB" sz="3000" b="1">
                <a:solidFill>
                  <a:schemeClr val="tx1"/>
                </a:solidFill>
                <a:effectLst>
                  <a:outerShdw blurRad="38100" dist="38100" dir="2700000" algn="tl">
                    <a:srgbClr val="000000">
                      <a:alpha val="43137"/>
                    </a:srgbClr>
                  </a:outerShdw>
                </a:effectLst>
                <a:latin typeface="Arial" pitchFamily="34" charset="0"/>
                <a:cs typeface="Arial" pitchFamily="34" charset="0"/>
              </a:rPr>
              <a:t>2020-2021</a:t>
            </a:r>
          </a:p>
          <a:p>
            <a:pPr algn="ctr"/>
            <a:endParaRPr lang="en-GB" sz="3000" b="1">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90805" lvl="0" algn="ctr">
              <a:lnSpc>
                <a:spcPct val="115000"/>
              </a:lnSpc>
              <a:buSzPct val="100000"/>
            </a:pPr>
            <a:r>
              <a:rPr lang="en-GB" sz="3200" b="1">
                <a:solidFill>
                  <a:srgbClr val="00B050"/>
                </a:solidFill>
                <a:latin typeface="Calibri"/>
                <a:ea typeface="Calibri"/>
                <a:cs typeface="Calibri"/>
                <a:sym typeface="Calibri"/>
              </a:rPr>
              <a:t>The meeting will start shortly.</a:t>
            </a:r>
          </a:p>
          <a:p>
            <a:pPr marL="90805" lvl="0" algn="ctr">
              <a:lnSpc>
                <a:spcPct val="115000"/>
              </a:lnSpc>
              <a:buSzPct val="100000"/>
            </a:pPr>
            <a:r>
              <a:rPr lang="en-GB" sz="3200" b="1">
                <a:solidFill>
                  <a:srgbClr val="00B050"/>
                </a:solidFill>
                <a:latin typeface="Calibri"/>
                <a:ea typeface="Calibri"/>
                <a:cs typeface="Calibri"/>
                <a:sym typeface="Calibri"/>
              </a:rPr>
              <a:t>Please ensure cameras and mics are turned off .</a:t>
            </a:r>
          </a:p>
          <a:p>
            <a:pPr algn="ctr"/>
            <a:endParaRPr lang="en-GB" sz="3000" b="1">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9468585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sp>
        <p:nvSpPr>
          <p:cNvPr id="68" name="Google Shape;68;gc46baa8759_0_2"/>
          <p:cNvSpPr/>
          <p:nvPr/>
        </p:nvSpPr>
        <p:spPr>
          <a:xfrm>
            <a:off x="7384400" y="1511000"/>
            <a:ext cx="1184100" cy="566400"/>
          </a:xfrm>
          <a:prstGeom prst="ellipse">
            <a:avLst/>
          </a:prstGeom>
          <a:solidFill>
            <a:schemeClr val="lt2"/>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gc46baa8759_0_2"/>
          <p:cNvSpPr/>
          <p:nvPr/>
        </p:nvSpPr>
        <p:spPr>
          <a:xfrm>
            <a:off x="5136100" y="1512775"/>
            <a:ext cx="1184100" cy="566400"/>
          </a:xfrm>
          <a:prstGeom prst="ellipse">
            <a:avLst/>
          </a:prstGeom>
          <a:solidFill>
            <a:schemeClr val="lt2"/>
          </a:solidFill>
          <a:ln w="1905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c46baa8759_0_2"/>
          <p:cNvSpPr/>
          <p:nvPr/>
        </p:nvSpPr>
        <p:spPr>
          <a:xfrm>
            <a:off x="2921650" y="1512775"/>
            <a:ext cx="1184100" cy="566400"/>
          </a:xfrm>
          <a:prstGeom prst="ellipse">
            <a:avLst/>
          </a:prstGeom>
          <a:solidFill>
            <a:schemeClr val="lt2"/>
          </a:solidFill>
          <a:ln w="1905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gc46baa8759_0_2"/>
          <p:cNvSpPr txBox="1"/>
          <p:nvPr/>
        </p:nvSpPr>
        <p:spPr>
          <a:xfrm>
            <a:off x="-7350" y="2335500"/>
            <a:ext cx="2375700" cy="30655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rgbClr val="38761D"/>
              </a:solidFill>
            </a:endParaRPr>
          </a:p>
          <a:p>
            <a:pPr marL="0" lvl="0" indent="0" algn="ctr" rtl="0">
              <a:lnSpc>
                <a:spcPct val="138000"/>
              </a:lnSpc>
              <a:spcBef>
                <a:spcPts val="0"/>
              </a:spcBef>
              <a:spcAft>
                <a:spcPts val="0"/>
              </a:spcAft>
              <a:buNone/>
            </a:pPr>
            <a:r>
              <a:rPr lang="en-GB" sz="1000" b="1">
                <a:solidFill>
                  <a:srgbClr val="00B050"/>
                </a:solidFill>
                <a:latin typeface="Roboto"/>
                <a:ea typeface="Roboto"/>
                <a:cs typeface="Roboto"/>
                <a:sym typeface="Roboto"/>
              </a:rPr>
              <a:t>Phased Return Senior Phase</a:t>
            </a:r>
            <a:endParaRPr sz="1000" b="1">
              <a:solidFill>
                <a:srgbClr val="00B050"/>
              </a:solidFill>
              <a:latin typeface="Roboto"/>
              <a:ea typeface="Roboto"/>
              <a:cs typeface="Roboto"/>
              <a:sym typeface="Roboto"/>
            </a:endParaRPr>
          </a:p>
          <a:p>
            <a:pPr marL="0" lvl="0" indent="0" algn="ctr" rtl="0">
              <a:lnSpc>
                <a:spcPct val="138000"/>
              </a:lnSpc>
              <a:spcBef>
                <a:spcPts val="0"/>
              </a:spcBef>
              <a:spcAft>
                <a:spcPts val="0"/>
              </a:spcAft>
              <a:buNone/>
            </a:pPr>
            <a:r>
              <a:rPr lang="en-GB" sz="800" b="1">
                <a:solidFill>
                  <a:srgbClr val="00B050"/>
                </a:solidFill>
                <a:latin typeface="Roboto"/>
                <a:ea typeface="Roboto"/>
                <a:cs typeface="Roboto"/>
                <a:sym typeface="Roboto"/>
              </a:rPr>
              <a:t>From 15th March</a:t>
            </a:r>
            <a:endParaRPr sz="800" b="1">
              <a:solidFill>
                <a:srgbClr val="00B050"/>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00B050"/>
              </a:solidFill>
            </a:endParaRPr>
          </a:p>
          <a:p>
            <a:pPr algn="ctr">
              <a:lnSpc>
                <a:spcPct val="138000"/>
              </a:lnSpc>
            </a:pPr>
            <a:r>
              <a:rPr lang="en-GB" sz="1000">
                <a:solidFill>
                  <a:srgbClr val="00B050"/>
                </a:solidFill>
                <a:latin typeface="Roboto"/>
                <a:ea typeface="Roboto"/>
                <a:cs typeface="Roboto"/>
                <a:sym typeface="Roboto"/>
              </a:rPr>
              <a:t>All S4-6 Pupils were in at least 5 full days prior to Spring Break. Priority on practical subjects started before this point.</a:t>
            </a:r>
            <a:endParaRPr sz="1000">
              <a:solidFill>
                <a:srgbClr val="00B050"/>
              </a:solidFill>
              <a:latin typeface="Roboto"/>
              <a:ea typeface="Roboto"/>
              <a:cs typeface="Roboto"/>
              <a:sym typeface="Roboto"/>
            </a:endParaRPr>
          </a:p>
          <a:p>
            <a:pPr marL="0" lvl="0" indent="0" algn="ctr" rtl="0">
              <a:lnSpc>
                <a:spcPct val="138000"/>
              </a:lnSpc>
              <a:spcBef>
                <a:spcPts val="1600"/>
              </a:spcBef>
              <a:spcAft>
                <a:spcPts val="1600"/>
              </a:spcAft>
              <a:buNone/>
            </a:pPr>
            <a:r>
              <a:rPr lang="en-GB" sz="1000" b="1">
                <a:solidFill>
                  <a:srgbClr val="00B050"/>
                </a:solidFill>
                <a:latin typeface="Roboto"/>
                <a:ea typeface="Roboto"/>
                <a:cs typeface="Roboto"/>
                <a:sym typeface="Roboto"/>
              </a:rPr>
              <a:t>PURPOSE:</a:t>
            </a:r>
            <a:r>
              <a:rPr lang="en-GB" sz="1000">
                <a:solidFill>
                  <a:srgbClr val="00B050"/>
                </a:solidFill>
                <a:latin typeface="Roboto"/>
                <a:ea typeface="Roboto"/>
                <a:cs typeface="Roboto"/>
                <a:sym typeface="Roboto"/>
              </a:rPr>
              <a:t> Support return to school, support pupils (wellbeing), identify any gaps in learning, course delivery, share assessment plans.</a:t>
            </a:r>
            <a:endParaRPr sz="1100">
              <a:solidFill>
                <a:srgbClr val="00B050"/>
              </a:solidFill>
            </a:endParaRPr>
          </a:p>
        </p:txBody>
      </p:sp>
      <p:sp>
        <p:nvSpPr>
          <p:cNvPr id="72" name="Google Shape;72;gc46baa8759_0_2"/>
          <p:cNvSpPr/>
          <p:nvPr/>
        </p:nvSpPr>
        <p:spPr>
          <a:xfrm>
            <a:off x="710550" y="1458025"/>
            <a:ext cx="1014000" cy="543900"/>
          </a:xfrm>
          <a:prstGeom prst="ellipse">
            <a:avLst/>
          </a:prstGeom>
          <a:solidFill>
            <a:schemeClr val="lt2"/>
          </a:solid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gc46baa8759_0_2"/>
          <p:cNvSpPr txBox="1"/>
          <p:nvPr/>
        </p:nvSpPr>
        <p:spPr>
          <a:xfrm>
            <a:off x="747600" y="1529875"/>
            <a:ext cx="939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t>March</a:t>
            </a:r>
            <a:endParaRPr/>
          </a:p>
        </p:txBody>
      </p:sp>
      <p:sp>
        <p:nvSpPr>
          <p:cNvPr id="74" name="Google Shape;74;gc46baa8759_0_2"/>
          <p:cNvSpPr txBox="1"/>
          <p:nvPr/>
        </p:nvSpPr>
        <p:spPr>
          <a:xfrm>
            <a:off x="2599184" y="2840519"/>
            <a:ext cx="1972899" cy="2506297"/>
          </a:xfrm>
          <a:prstGeom prst="rect">
            <a:avLst/>
          </a:prstGeom>
          <a:noFill/>
          <a:ln>
            <a:noFill/>
          </a:ln>
        </p:spPr>
        <p:txBody>
          <a:bodyPr spcFirstLastPara="1" wrap="square" lIns="91425" tIns="91425" rIns="91425" bIns="91425" anchor="t" anchorCtr="0">
            <a:spAutoFit/>
          </a:bodyPr>
          <a:lstStyle/>
          <a:p>
            <a:pPr algn="ctr">
              <a:lnSpc>
                <a:spcPct val="138000"/>
              </a:lnSpc>
            </a:pPr>
            <a:r>
              <a:rPr lang="en-GB" sz="1000">
                <a:solidFill>
                  <a:srgbClr val="1155CC"/>
                </a:solidFill>
                <a:latin typeface="Roboto"/>
                <a:ea typeface="Roboto"/>
                <a:cs typeface="Roboto"/>
                <a:sym typeface="Roboto"/>
              </a:rPr>
              <a:t>All pupils in school following their timetable </a:t>
            </a:r>
            <a:endParaRPr sz="1000">
              <a:solidFill>
                <a:srgbClr val="1155CC"/>
              </a:solidFill>
              <a:latin typeface="Roboto"/>
              <a:ea typeface="Roboto"/>
              <a:cs typeface="Roboto"/>
              <a:sym typeface="Roboto"/>
            </a:endParaRPr>
          </a:p>
          <a:p>
            <a:pPr algn="ctr">
              <a:lnSpc>
                <a:spcPct val="138000"/>
              </a:lnSpc>
              <a:spcBef>
                <a:spcPts val="1600"/>
              </a:spcBef>
              <a:spcAft>
                <a:spcPts val="1600"/>
              </a:spcAft>
            </a:pPr>
            <a:r>
              <a:rPr lang="en-GB" sz="1000" b="1">
                <a:solidFill>
                  <a:srgbClr val="1155CC"/>
                </a:solidFill>
                <a:latin typeface="Roboto"/>
                <a:ea typeface="Roboto"/>
                <a:cs typeface="Roboto"/>
                <a:sym typeface="Roboto"/>
              </a:rPr>
              <a:t>PURPOSE</a:t>
            </a:r>
            <a:r>
              <a:rPr lang="en-GB" sz="1000">
                <a:solidFill>
                  <a:srgbClr val="1155CC"/>
                </a:solidFill>
                <a:latin typeface="Roboto"/>
                <a:ea typeface="Roboto"/>
                <a:cs typeface="Roboto"/>
                <a:sym typeface="Roboto"/>
              </a:rPr>
              <a:t>: Completing of courses, revision if appropriate and consolidation of understanding. Continue to share assessment plans and preparing S4-6 pupils for assessments</a:t>
            </a:r>
            <a:endParaRPr sz="1100">
              <a:solidFill>
                <a:schemeClr val="dk1"/>
              </a:solidFill>
            </a:endParaRPr>
          </a:p>
        </p:txBody>
      </p:sp>
      <p:sp>
        <p:nvSpPr>
          <p:cNvPr id="75" name="Google Shape;75;gc46baa8759_0_2"/>
          <p:cNvSpPr txBox="1"/>
          <p:nvPr/>
        </p:nvSpPr>
        <p:spPr>
          <a:xfrm>
            <a:off x="2740225" y="2518150"/>
            <a:ext cx="1761300" cy="566920"/>
          </a:xfrm>
          <a:prstGeom prst="rect">
            <a:avLst/>
          </a:prstGeom>
          <a:noFill/>
          <a:ln>
            <a:noFill/>
          </a:ln>
        </p:spPr>
        <p:txBody>
          <a:bodyPr spcFirstLastPara="1" wrap="square" lIns="91425" tIns="91425" rIns="91425" bIns="91425" anchor="t" anchorCtr="0">
            <a:spAutoFit/>
          </a:bodyPr>
          <a:lstStyle/>
          <a:p>
            <a:pPr marL="0" lvl="0" indent="0" algn="ctr" rtl="0">
              <a:lnSpc>
                <a:spcPct val="138000"/>
              </a:lnSpc>
              <a:spcBef>
                <a:spcPts val="0"/>
              </a:spcBef>
              <a:spcAft>
                <a:spcPts val="0"/>
              </a:spcAft>
              <a:buNone/>
            </a:pPr>
            <a:r>
              <a:rPr lang="en-GB" sz="1000" b="1">
                <a:solidFill>
                  <a:srgbClr val="1C4587"/>
                </a:solidFill>
                <a:latin typeface="Roboto"/>
                <a:ea typeface="Roboto"/>
                <a:cs typeface="Roboto"/>
                <a:sym typeface="Roboto"/>
              </a:rPr>
              <a:t>Full Return (All Pupils)</a:t>
            </a:r>
            <a:endParaRPr sz="1000" b="1">
              <a:solidFill>
                <a:srgbClr val="1C4587"/>
              </a:solidFill>
              <a:latin typeface="Roboto"/>
              <a:ea typeface="Roboto"/>
              <a:cs typeface="Roboto"/>
              <a:sym typeface="Roboto"/>
            </a:endParaRPr>
          </a:p>
          <a:p>
            <a:pPr marL="0" lvl="0" indent="0" algn="ctr" rtl="0">
              <a:lnSpc>
                <a:spcPct val="138000"/>
              </a:lnSpc>
              <a:spcBef>
                <a:spcPts val="0"/>
              </a:spcBef>
              <a:spcAft>
                <a:spcPts val="0"/>
              </a:spcAft>
              <a:buNone/>
            </a:pPr>
            <a:endParaRPr lang="en-GB" sz="800" b="1">
              <a:solidFill>
                <a:srgbClr val="1C4587"/>
              </a:solidFill>
              <a:latin typeface="Roboto"/>
              <a:ea typeface="Roboto"/>
            </a:endParaRPr>
          </a:p>
        </p:txBody>
      </p:sp>
      <p:sp>
        <p:nvSpPr>
          <p:cNvPr id="76" name="Google Shape;76;gc46baa8759_0_2"/>
          <p:cNvSpPr txBox="1"/>
          <p:nvPr/>
        </p:nvSpPr>
        <p:spPr>
          <a:xfrm>
            <a:off x="4873375" y="3081328"/>
            <a:ext cx="1972200" cy="1451649"/>
          </a:xfrm>
          <a:prstGeom prst="rect">
            <a:avLst/>
          </a:prstGeom>
          <a:noFill/>
          <a:ln>
            <a:noFill/>
          </a:ln>
        </p:spPr>
        <p:txBody>
          <a:bodyPr spcFirstLastPara="1" wrap="square" lIns="91425" tIns="91425" rIns="91425" bIns="91425" anchor="t" anchorCtr="0">
            <a:spAutoFit/>
          </a:bodyPr>
          <a:lstStyle/>
          <a:p>
            <a:pPr algn="ctr">
              <a:lnSpc>
                <a:spcPct val="138000"/>
              </a:lnSpc>
              <a:spcAft>
                <a:spcPts val="1600"/>
              </a:spcAft>
            </a:pPr>
            <a:r>
              <a:rPr lang="en-GB" sz="1000" b="1">
                <a:solidFill>
                  <a:srgbClr val="7030A0"/>
                </a:solidFill>
                <a:latin typeface="Roboto"/>
                <a:ea typeface="Roboto"/>
                <a:cs typeface="Roboto"/>
                <a:sym typeface="Roboto"/>
              </a:rPr>
              <a:t>PURPOSE</a:t>
            </a:r>
            <a:r>
              <a:rPr lang="en-GB" sz="1000">
                <a:solidFill>
                  <a:srgbClr val="7030A0"/>
                </a:solidFill>
                <a:latin typeface="Roboto"/>
                <a:ea typeface="Roboto"/>
                <a:cs typeface="Roboto"/>
                <a:sym typeface="Roboto"/>
              </a:rPr>
              <a:t>: Undertake assessments in class following SQA guidelines, some moderation of evidence by teachers.</a:t>
            </a:r>
            <a:endParaRPr sz="1100">
              <a:solidFill>
                <a:srgbClr val="7030A0"/>
              </a:solidFill>
            </a:endParaRPr>
          </a:p>
        </p:txBody>
      </p:sp>
      <p:sp>
        <p:nvSpPr>
          <p:cNvPr id="77" name="Google Shape;77;gc46baa8759_0_2"/>
          <p:cNvSpPr txBox="1"/>
          <p:nvPr/>
        </p:nvSpPr>
        <p:spPr>
          <a:xfrm>
            <a:off x="4937275" y="2495550"/>
            <a:ext cx="1693800" cy="397001"/>
          </a:xfrm>
          <a:prstGeom prst="rect">
            <a:avLst/>
          </a:prstGeom>
          <a:noFill/>
          <a:ln>
            <a:noFill/>
          </a:ln>
        </p:spPr>
        <p:txBody>
          <a:bodyPr spcFirstLastPara="1" wrap="square" lIns="91425" tIns="91425" rIns="91425" bIns="91425" anchor="t" anchorCtr="0">
            <a:spAutoFit/>
          </a:bodyPr>
          <a:lstStyle/>
          <a:p>
            <a:pPr marL="0" lvl="0" indent="0" algn="ctr" rtl="0">
              <a:lnSpc>
                <a:spcPct val="138000"/>
              </a:lnSpc>
              <a:spcBef>
                <a:spcPts val="0"/>
              </a:spcBef>
              <a:spcAft>
                <a:spcPts val="0"/>
              </a:spcAft>
              <a:buNone/>
            </a:pPr>
            <a:r>
              <a:rPr lang="en-GB" sz="1000" b="1">
                <a:solidFill>
                  <a:srgbClr val="674EA7"/>
                </a:solidFill>
                <a:latin typeface="Roboto"/>
                <a:ea typeface="Roboto"/>
                <a:cs typeface="Roboto"/>
                <a:sym typeface="Roboto"/>
              </a:rPr>
              <a:t>Assessment Phase</a:t>
            </a:r>
            <a:endParaRPr sz="1100">
              <a:solidFill>
                <a:schemeClr val="dk1"/>
              </a:solidFill>
            </a:endParaRPr>
          </a:p>
        </p:txBody>
      </p:sp>
      <p:sp>
        <p:nvSpPr>
          <p:cNvPr id="78" name="Google Shape;78;gc46baa8759_0_2"/>
          <p:cNvSpPr txBox="1"/>
          <p:nvPr/>
        </p:nvSpPr>
        <p:spPr>
          <a:xfrm>
            <a:off x="6845575" y="2514600"/>
            <a:ext cx="2241900" cy="3084917"/>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GB" sz="1000" b="1">
                <a:solidFill>
                  <a:srgbClr val="CC0000"/>
                </a:solidFill>
                <a:latin typeface="Roboto"/>
                <a:ea typeface="Roboto"/>
                <a:cs typeface="Roboto"/>
                <a:sym typeface="Roboto"/>
              </a:rPr>
              <a:t>Moderation/Quality Assurance June</a:t>
            </a:r>
            <a:endParaRPr sz="1000" b="1">
              <a:solidFill>
                <a:srgbClr val="CC0000"/>
              </a:solidFill>
              <a:latin typeface="Roboto"/>
              <a:ea typeface="Roboto"/>
              <a:cs typeface="Roboto"/>
              <a:sym typeface="Roboto"/>
            </a:endParaRPr>
          </a:p>
          <a:p>
            <a:pPr algn="ctr">
              <a:lnSpc>
                <a:spcPct val="120000"/>
              </a:lnSpc>
              <a:spcBef>
                <a:spcPts val="1600"/>
              </a:spcBef>
            </a:pPr>
            <a:r>
              <a:rPr lang="en-GB" sz="1000">
                <a:solidFill>
                  <a:srgbClr val="CC0000"/>
                </a:solidFill>
                <a:latin typeface="Roboto"/>
                <a:ea typeface="Roboto"/>
                <a:cs typeface="Roboto"/>
                <a:sym typeface="Roboto"/>
              </a:rPr>
              <a:t>Subject Moderation of candidate evidence. </a:t>
            </a:r>
          </a:p>
          <a:p>
            <a:pPr algn="ctr">
              <a:lnSpc>
                <a:spcPct val="120000"/>
              </a:lnSpc>
              <a:spcBef>
                <a:spcPts val="1600"/>
              </a:spcBef>
            </a:pPr>
            <a:r>
              <a:rPr lang="en-GB" sz="1000">
                <a:solidFill>
                  <a:srgbClr val="CC0000"/>
                </a:solidFill>
                <a:latin typeface="Roboto"/>
                <a:ea typeface="Roboto"/>
                <a:cs typeface="Roboto"/>
                <a:sym typeface="Roboto"/>
              </a:rPr>
              <a:t>Informing young people of provisional results (On or around 16th June)</a:t>
            </a:r>
            <a:endParaRPr lang="en-GB" sz="1000">
              <a:solidFill>
                <a:srgbClr val="CC0000"/>
              </a:solidFill>
              <a:latin typeface="Roboto"/>
              <a:ea typeface="Roboto"/>
              <a:cs typeface="Roboto"/>
            </a:endParaRPr>
          </a:p>
          <a:p>
            <a:pPr algn="ctr">
              <a:lnSpc>
                <a:spcPct val="120000"/>
              </a:lnSpc>
              <a:spcBef>
                <a:spcPts val="1600"/>
              </a:spcBef>
            </a:pPr>
            <a:r>
              <a:rPr lang="en-GB" sz="1000" b="1">
                <a:solidFill>
                  <a:srgbClr val="CC0000"/>
                </a:solidFill>
                <a:latin typeface="Roboto"/>
                <a:ea typeface="Roboto"/>
                <a:cs typeface="Roboto"/>
                <a:sym typeface="Roboto"/>
              </a:rPr>
              <a:t>PURPOSE</a:t>
            </a:r>
            <a:r>
              <a:rPr lang="en-GB" sz="1000">
                <a:solidFill>
                  <a:srgbClr val="CC0000"/>
                </a:solidFill>
                <a:latin typeface="Roboto"/>
                <a:ea typeface="Roboto"/>
                <a:cs typeface="Roboto"/>
                <a:sym typeface="Roboto"/>
              </a:rPr>
              <a:t>: QA processes to ensure confidence to submission of provisional results to SQA.</a:t>
            </a:r>
            <a:endParaRPr sz="1000">
              <a:solidFill>
                <a:srgbClr val="CC0000"/>
              </a:solidFill>
              <a:latin typeface="Roboto"/>
              <a:ea typeface="Roboto"/>
              <a:cs typeface="Roboto"/>
              <a:sym typeface="Roboto"/>
            </a:endParaRPr>
          </a:p>
          <a:p>
            <a:pPr marL="0" lvl="0" indent="0" algn="ctr" rtl="0">
              <a:lnSpc>
                <a:spcPct val="138000"/>
              </a:lnSpc>
              <a:spcBef>
                <a:spcPts val="1600"/>
              </a:spcBef>
              <a:spcAft>
                <a:spcPts val="1600"/>
              </a:spcAft>
              <a:buNone/>
            </a:pPr>
            <a:endParaRPr lang="en-GB" sz="1000" b="1">
              <a:solidFill>
                <a:srgbClr val="980000"/>
              </a:solidFill>
              <a:latin typeface="Roboto"/>
              <a:ea typeface="Roboto"/>
            </a:endParaRPr>
          </a:p>
        </p:txBody>
      </p:sp>
      <p:sp>
        <p:nvSpPr>
          <p:cNvPr id="80" name="Google Shape;80;gc46baa8759_0_2"/>
          <p:cNvSpPr txBox="1"/>
          <p:nvPr/>
        </p:nvSpPr>
        <p:spPr>
          <a:xfrm>
            <a:off x="3043750" y="1595875"/>
            <a:ext cx="939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t>April</a:t>
            </a:r>
            <a:endParaRPr/>
          </a:p>
        </p:txBody>
      </p:sp>
      <p:sp>
        <p:nvSpPr>
          <p:cNvPr id="81" name="Google Shape;81;gc46baa8759_0_2"/>
          <p:cNvSpPr txBox="1"/>
          <p:nvPr/>
        </p:nvSpPr>
        <p:spPr>
          <a:xfrm>
            <a:off x="5258200" y="1595875"/>
            <a:ext cx="939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t>May</a:t>
            </a:r>
            <a:endParaRPr/>
          </a:p>
        </p:txBody>
      </p:sp>
      <p:sp>
        <p:nvSpPr>
          <p:cNvPr id="82" name="Google Shape;82;gc46baa8759_0_2"/>
          <p:cNvSpPr txBox="1"/>
          <p:nvPr/>
        </p:nvSpPr>
        <p:spPr>
          <a:xfrm>
            <a:off x="7506500" y="1594088"/>
            <a:ext cx="939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t>June</a:t>
            </a:r>
            <a:endParaRPr/>
          </a:p>
        </p:txBody>
      </p:sp>
      <p:cxnSp>
        <p:nvCxnSpPr>
          <p:cNvPr id="83" name="Google Shape;83;gc46baa8759_0_2"/>
          <p:cNvCxnSpPr/>
          <p:nvPr/>
        </p:nvCxnSpPr>
        <p:spPr>
          <a:xfrm>
            <a:off x="2020400" y="1761375"/>
            <a:ext cx="754800" cy="14700"/>
          </a:xfrm>
          <a:prstGeom prst="straightConnector1">
            <a:avLst/>
          </a:prstGeom>
          <a:noFill/>
          <a:ln w="28575" cap="flat" cmpd="sng">
            <a:solidFill>
              <a:schemeClr val="dk2"/>
            </a:solidFill>
            <a:prstDash val="solid"/>
            <a:round/>
            <a:headEnd type="none" w="med" len="med"/>
            <a:tailEnd type="triangle" w="med" len="med"/>
          </a:ln>
        </p:spPr>
      </p:cxnSp>
      <p:cxnSp>
        <p:nvCxnSpPr>
          <p:cNvPr id="84" name="Google Shape;84;gc46baa8759_0_2"/>
          <p:cNvCxnSpPr/>
          <p:nvPr/>
        </p:nvCxnSpPr>
        <p:spPr>
          <a:xfrm>
            <a:off x="4182475" y="1788625"/>
            <a:ext cx="754800" cy="14700"/>
          </a:xfrm>
          <a:prstGeom prst="straightConnector1">
            <a:avLst/>
          </a:prstGeom>
          <a:noFill/>
          <a:ln w="28575" cap="flat" cmpd="sng">
            <a:solidFill>
              <a:schemeClr val="dk2"/>
            </a:solidFill>
            <a:prstDash val="solid"/>
            <a:round/>
            <a:headEnd type="none" w="med" len="med"/>
            <a:tailEnd type="triangle" w="med" len="med"/>
          </a:ln>
        </p:spPr>
      </p:cxnSp>
      <p:cxnSp>
        <p:nvCxnSpPr>
          <p:cNvPr id="85" name="Google Shape;85;gc46baa8759_0_2"/>
          <p:cNvCxnSpPr/>
          <p:nvPr/>
        </p:nvCxnSpPr>
        <p:spPr>
          <a:xfrm>
            <a:off x="6525775" y="1761775"/>
            <a:ext cx="754800" cy="14700"/>
          </a:xfrm>
          <a:prstGeom prst="straightConnector1">
            <a:avLst/>
          </a:prstGeom>
          <a:noFill/>
          <a:ln w="28575" cap="flat" cmpd="sng">
            <a:solidFill>
              <a:schemeClr val="dk2"/>
            </a:solidFill>
            <a:prstDash val="solid"/>
            <a:round/>
            <a:headEnd type="none" w="med" len="med"/>
            <a:tailEnd type="triangle" w="med" len="med"/>
          </a:ln>
        </p:spPr>
      </p:cxnSp>
      <p:sp>
        <p:nvSpPr>
          <p:cNvPr id="86" name="Google Shape;86;gc46baa8759_0_2"/>
          <p:cNvSpPr txBox="1"/>
          <p:nvPr/>
        </p:nvSpPr>
        <p:spPr>
          <a:xfrm>
            <a:off x="1120600" y="435350"/>
            <a:ext cx="61599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b="1">
                <a:latin typeface="Open Sans"/>
              </a:rPr>
              <a:t>SQA Assessment Stages</a:t>
            </a:r>
            <a:endParaRPr lang="en-US" sz="2400" b="1">
              <a:latin typeface="Open Sans"/>
            </a:endParaRPr>
          </a:p>
        </p:txBody>
      </p:sp>
      <p:pic>
        <p:nvPicPr>
          <p:cNvPr id="3" name="Picture 2">
            <a:extLst>
              <a:ext uri="{FF2B5EF4-FFF2-40B4-BE49-F238E27FC236}">
                <a16:creationId xmlns:a16="http://schemas.microsoft.com/office/drawing/2014/main" id="{FBD35526-718A-4CB7-BE7B-6189B9200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572" y="189067"/>
            <a:ext cx="763727" cy="10364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D018-B991-4FE5-840F-E171B0A9F972}"/>
              </a:ext>
            </a:extLst>
          </p:cNvPr>
          <p:cNvSpPr>
            <a:spLocks noGrp="1"/>
          </p:cNvSpPr>
          <p:nvPr>
            <p:ph type="title"/>
          </p:nvPr>
        </p:nvSpPr>
        <p:spPr/>
        <p:txBody>
          <a:bodyPr>
            <a:noAutofit/>
          </a:bodyPr>
          <a:lstStyle/>
          <a:p>
            <a:pPr algn="just"/>
            <a:endParaRPr lang="en-GB" sz="800"/>
          </a:p>
          <a:p>
            <a:r>
              <a:rPr lang="en-GB" sz="1200" b="1">
                <a:solidFill>
                  <a:schemeClr val="accent1"/>
                </a:solidFill>
              </a:rPr>
              <a:t>What is the purpose of the Alternative Certification Model? </a:t>
            </a:r>
            <a:br>
              <a:rPr lang="en-GB" sz="1200" b="1"/>
            </a:br>
            <a:endParaRPr lang="en-GB" sz="1200"/>
          </a:p>
          <a:p>
            <a:r>
              <a:rPr lang="en-GB" sz="1200"/>
              <a:t>This session, due to the ongoing COVID-19 pandemic, all National 5, Higher and Advanced Higher external assessments has been cancelled. Qualifications for these courses will be awarded based on work completed by students in school. </a:t>
            </a:r>
          </a:p>
          <a:p>
            <a:endParaRPr lang="en-GB" sz="1200"/>
          </a:p>
          <a:p>
            <a:r>
              <a:rPr lang="en-GB" sz="1200"/>
              <a:t>The purpose of this guidance document is to share our key principles and processes to support the Alternative Certification Model and is informed by national publications from the SQA and Education Scotland and local guidelines issued by Stirling Council.</a:t>
            </a:r>
          </a:p>
          <a:p>
            <a:endParaRPr lang="en-GB" sz="1200"/>
          </a:p>
          <a:p>
            <a:r>
              <a:rPr lang="en-GB" sz="1200" b="1">
                <a:solidFill>
                  <a:schemeClr val="accent1"/>
                </a:solidFill>
              </a:rPr>
              <a:t>What are Provisional Results and why are they required?</a:t>
            </a:r>
            <a:br>
              <a:rPr lang="en-GB" sz="1200" b="1"/>
            </a:br>
            <a:r>
              <a:rPr lang="en-GB" sz="1200" b="1"/>
              <a:t> </a:t>
            </a:r>
            <a:endParaRPr lang="en-GB" sz="1200"/>
          </a:p>
          <a:p>
            <a:r>
              <a:rPr lang="en-GB" sz="1200"/>
              <a:t>A provisional result is a professional judgement of a final grade and band for all National 5, Higher and Advanced Higher courses. Each provisional result must be realistic and based on evidence gathered through assessments completed in school.</a:t>
            </a:r>
          </a:p>
          <a:p>
            <a:endParaRPr lang="en-GB" sz="1200"/>
          </a:p>
          <a:p>
            <a:r>
              <a:rPr lang="en-GB" sz="1200"/>
              <a:t>Schools must submit provisional results to the SQA by 25 June 2021 following the processes and procedures outlined in the Alternative Certification Model. </a:t>
            </a:r>
          </a:p>
          <a:p>
            <a:endParaRPr lang="en-GB" sz="1200"/>
          </a:p>
          <a:p>
            <a:r>
              <a:rPr lang="en-GB" sz="1200"/>
              <a:t>As provisional results are an integral part of the awarding process for all National Qualifications. It is crucial that this process is fair and equitable for all candidates.</a:t>
            </a:r>
          </a:p>
          <a:p>
            <a:endParaRPr lang="en-GB" sz="900" b="1">
              <a:solidFill>
                <a:schemeClr val="accent1"/>
              </a:solidFill>
            </a:endParaRPr>
          </a:p>
          <a:p>
            <a:endParaRPr lang="en-GB" sz="900"/>
          </a:p>
        </p:txBody>
      </p:sp>
      <p:pic>
        <p:nvPicPr>
          <p:cNvPr id="5" name="Picture 4">
            <a:extLst>
              <a:ext uri="{FF2B5EF4-FFF2-40B4-BE49-F238E27FC236}">
                <a16:creationId xmlns:a16="http://schemas.microsoft.com/office/drawing/2014/main" id="{DB72E1F0-8869-4748-B45E-0DE5FBBD2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9949" y="71636"/>
            <a:ext cx="552351" cy="746778"/>
          </a:xfrm>
          <a:prstGeom prst="rect">
            <a:avLst/>
          </a:prstGeom>
        </p:spPr>
      </p:pic>
      <p:pic>
        <p:nvPicPr>
          <p:cNvPr id="3" name="Picture 3" descr="A picture containing text, sky, sign, outdoor&#10;&#10;Description automatically generated">
            <a:extLst>
              <a:ext uri="{FF2B5EF4-FFF2-40B4-BE49-F238E27FC236}">
                <a16:creationId xmlns:a16="http://schemas.microsoft.com/office/drawing/2014/main" id="{C2F275B2-737A-4D59-A916-5886FDADFF64}"/>
              </a:ext>
            </a:extLst>
          </p:cNvPr>
          <p:cNvPicPr>
            <a:picLocks noChangeAspect="1"/>
          </p:cNvPicPr>
          <p:nvPr/>
        </p:nvPicPr>
        <p:blipFill>
          <a:blip r:embed="rId3"/>
          <a:stretch>
            <a:fillRect/>
          </a:stretch>
        </p:blipFill>
        <p:spPr>
          <a:xfrm>
            <a:off x="8062064" y="4388066"/>
            <a:ext cx="1083502" cy="727993"/>
          </a:xfrm>
          <a:prstGeom prst="rect">
            <a:avLst/>
          </a:prstGeom>
        </p:spPr>
      </p:pic>
    </p:spTree>
    <p:extLst>
      <p:ext uri="{BB962C8B-B14F-4D97-AF65-F5344CB8AC3E}">
        <p14:creationId xmlns:p14="http://schemas.microsoft.com/office/powerpoint/2010/main" val="1171457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D018-B991-4FE5-840F-E171B0A9F972}"/>
              </a:ext>
            </a:extLst>
          </p:cNvPr>
          <p:cNvSpPr>
            <a:spLocks noGrp="1"/>
          </p:cNvSpPr>
          <p:nvPr>
            <p:ph type="title"/>
          </p:nvPr>
        </p:nvSpPr>
        <p:spPr>
          <a:xfrm>
            <a:off x="264727" y="202333"/>
            <a:ext cx="8520600" cy="572700"/>
          </a:xfrm>
        </p:spPr>
        <p:txBody>
          <a:bodyPr>
            <a:noAutofit/>
          </a:bodyPr>
          <a:lstStyle/>
          <a:p>
            <a:pPr algn="just"/>
            <a:endParaRPr lang="en-GB" sz="800"/>
          </a:p>
          <a:p>
            <a:r>
              <a:rPr lang="en-GB" sz="1200" b="1">
                <a:solidFill>
                  <a:schemeClr val="accent1"/>
                </a:solidFill>
              </a:rPr>
              <a:t>How will Provisional Results be decided? </a:t>
            </a:r>
            <a:br>
              <a:rPr lang="en-GB" sz="1200"/>
            </a:br>
            <a:endParaRPr lang="en-GB" sz="1200"/>
          </a:p>
          <a:p>
            <a:r>
              <a:rPr lang="en-GB" sz="1200"/>
              <a:t>Provisional results will be decided based on evidence gathered throughout the session for each subject/level through on-going assessment opportunities. These assessment opportunities will allow students to demonstrate the skills, knowledge and understanding required by the key aspects of each course. SQA guidance indicates that assessment evidence used for provisional results should come from assessments similar to final course awards. </a:t>
            </a:r>
            <a:endParaRPr lang="en-US" sz="1200"/>
          </a:p>
          <a:p>
            <a:endParaRPr lang="en-GB" sz="1200"/>
          </a:p>
          <a:p>
            <a:r>
              <a:rPr lang="en-GB" sz="1200"/>
              <a:t>The number of assessments may vary across subjects. This is due to the nature of individual subjects and how they are taught. Each subject will decide upon the type and amount of formal assessment opportunities which will allow students to cover the key course components. Depending on the subject, formal assessments will by their nature involve different types of tasks and different conditions. All assessments used will be validated to ensure that they are of an appropriate standard and challenge.  A number of these assessments will take place in May/June 2021.</a:t>
            </a:r>
            <a:br>
              <a:rPr lang="en-GB" sz="1200"/>
            </a:br>
            <a:br>
              <a:rPr lang="en-GB" sz="1200"/>
            </a:br>
            <a:br>
              <a:rPr lang="en-GB" sz="1200"/>
            </a:br>
            <a:r>
              <a:rPr lang="en-GB" sz="1200" b="1">
                <a:solidFill>
                  <a:schemeClr val="accent1"/>
                </a:solidFill>
              </a:rPr>
              <a:t>How will each subject/level decide Provisional Results? </a:t>
            </a:r>
            <a:br>
              <a:rPr lang="en-GB" sz="1200" b="1"/>
            </a:br>
            <a:endParaRPr lang="en-GB" sz="1200" b="1"/>
          </a:p>
          <a:p>
            <a:r>
              <a:rPr lang="en-GB" sz="1200"/>
              <a:t>Each subject using both information from the SQA as well as their own knowledge of the assessments that young people have completed in the subject will develop a validated system that ensures a consistent approach is used for each student and includes the following information, specific to each subject: </a:t>
            </a:r>
            <a:endParaRPr lang="en-US" sz="1200"/>
          </a:p>
          <a:p>
            <a:r>
              <a:rPr lang="en-GB" sz="1200"/>
              <a:t>● Course components required. </a:t>
            </a:r>
            <a:endParaRPr lang="en-US" sz="1200"/>
          </a:p>
          <a:p>
            <a:r>
              <a:rPr lang="en-GB" sz="1200"/>
              <a:t>● Evidence required. </a:t>
            </a:r>
            <a:endParaRPr lang="en-US" sz="1200"/>
          </a:p>
          <a:p>
            <a:r>
              <a:rPr lang="en-GB" sz="1200"/>
              <a:t>● Conditions of assessment. </a:t>
            </a:r>
            <a:endParaRPr lang="en-US" sz="1200"/>
          </a:p>
          <a:p>
            <a:r>
              <a:rPr lang="en-GB" sz="1200"/>
              <a:t>● The moderation and quality assurance process. </a:t>
            </a:r>
            <a:endParaRPr lang="en-US" sz="1200"/>
          </a:p>
          <a:p>
            <a:r>
              <a:rPr lang="en-GB" sz="1200"/>
              <a:t>● Processes to ensure the assessment is accessible by all.</a:t>
            </a:r>
            <a:br>
              <a:rPr lang="en-GB" sz="1200"/>
            </a:br>
            <a:br>
              <a:rPr lang="en-GB" sz="1200"/>
            </a:br>
            <a:endParaRPr lang="en-GB" sz="1200"/>
          </a:p>
          <a:p>
            <a:endParaRPr lang="en-GB" sz="900"/>
          </a:p>
          <a:p>
            <a:endParaRPr lang="en-GB" sz="900"/>
          </a:p>
          <a:p>
            <a:endParaRPr lang="en-GB" sz="900"/>
          </a:p>
          <a:p>
            <a:endParaRPr lang="en-GB" sz="900" b="1"/>
          </a:p>
          <a:p>
            <a:endParaRPr lang="en-GB" sz="900" b="1">
              <a:solidFill>
                <a:schemeClr val="accent1"/>
              </a:solidFill>
            </a:endParaRPr>
          </a:p>
          <a:p>
            <a:endParaRPr lang="en-GB" sz="900"/>
          </a:p>
        </p:txBody>
      </p:sp>
      <p:pic>
        <p:nvPicPr>
          <p:cNvPr id="5" name="Picture 4">
            <a:extLst>
              <a:ext uri="{FF2B5EF4-FFF2-40B4-BE49-F238E27FC236}">
                <a16:creationId xmlns:a16="http://schemas.microsoft.com/office/drawing/2014/main" id="{DB72E1F0-8869-4748-B45E-0DE5FBBD2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9949" y="71636"/>
            <a:ext cx="552351" cy="746778"/>
          </a:xfrm>
          <a:prstGeom prst="rect">
            <a:avLst/>
          </a:prstGeom>
        </p:spPr>
      </p:pic>
      <p:pic>
        <p:nvPicPr>
          <p:cNvPr id="3" name="Picture 3" descr="A picture containing text, sign, sky, outdoor&#10;&#10;Description automatically generated">
            <a:extLst>
              <a:ext uri="{FF2B5EF4-FFF2-40B4-BE49-F238E27FC236}">
                <a16:creationId xmlns:a16="http://schemas.microsoft.com/office/drawing/2014/main" id="{F74244F9-AA3A-49C8-8723-9E049B0B140A}"/>
              </a:ext>
            </a:extLst>
          </p:cNvPr>
          <p:cNvPicPr>
            <a:picLocks noChangeAspect="1"/>
          </p:cNvPicPr>
          <p:nvPr/>
        </p:nvPicPr>
        <p:blipFill>
          <a:blip r:embed="rId3"/>
          <a:stretch>
            <a:fillRect/>
          </a:stretch>
        </p:blipFill>
        <p:spPr>
          <a:xfrm>
            <a:off x="8062064" y="4388066"/>
            <a:ext cx="1083502" cy="727993"/>
          </a:xfrm>
          <a:prstGeom prst="rect">
            <a:avLst/>
          </a:prstGeom>
        </p:spPr>
      </p:pic>
    </p:spTree>
    <p:extLst>
      <p:ext uri="{BB962C8B-B14F-4D97-AF65-F5344CB8AC3E}">
        <p14:creationId xmlns:p14="http://schemas.microsoft.com/office/powerpoint/2010/main" val="123872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B0F9-D8D5-400B-B399-C301BD282CDF}"/>
              </a:ext>
            </a:extLst>
          </p:cNvPr>
          <p:cNvSpPr>
            <a:spLocks noGrp="1"/>
          </p:cNvSpPr>
          <p:nvPr>
            <p:ph type="title"/>
          </p:nvPr>
        </p:nvSpPr>
        <p:spPr>
          <a:xfrm>
            <a:off x="219058" y="-408903"/>
            <a:ext cx="8520600" cy="572700"/>
          </a:xfrm>
        </p:spPr>
        <p:txBody>
          <a:bodyPr spcFirstLastPara="1" wrap="square" lIns="91425" tIns="91425" rIns="91425" bIns="91425" anchor="t" anchorCtr="0">
            <a:noAutofit/>
          </a:bodyPr>
          <a:lstStyle/>
          <a:p>
            <a:endParaRPr lang="en-GB" sz="900"/>
          </a:p>
          <a:p>
            <a:endParaRPr lang="en-GB" sz="900" b="1"/>
          </a:p>
          <a:p>
            <a:endParaRPr lang="en-GB" sz="1000">
              <a:solidFill>
                <a:schemeClr val="accent1"/>
              </a:solidFill>
            </a:endParaRPr>
          </a:p>
          <a:p>
            <a:r>
              <a:rPr lang="en-GB" sz="1200" b="1">
                <a:solidFill>
                  <a:schemeClr val="accent1"/>
                </a:solidFill>
              </a:rPr>
              <a:t>When, where and how will formal assessments be carried out? </a:t>
            </a:r>
            <a:br>
              <a:rPr lang="en-GB" sz="1200" b="1"/>
            </a:br>
            <a:endParaRPr lang="en-GB" sz="1200"/>
          </a:p>
          <a:p>
            <a:r>
              <a:rPr lang="en-GB" sz="1200"/>
              <a:t>All formal assessment to support Provisional Results are planned as part of normal learning and teaching and undertaken during class time. This advice is also in keeping with our current measures and mitigations to ensure public health and safety during the ongoing COVID-19 pandemic. </a:t>
            </a:r>
            <a:endParaRPr lang="en-US" sz="1200"/>
          </a:p>
          <a:p>
            <a:endParaRPr lang="en-GB" sz="1200"/>
          </a:p>
          <a:p>
            <a:r>
              <a:rPr lang="en-GB" sz="1200"/>
              <a:t>As advised by SQA guidance, some assessments will be ‘broken up’ into smaller sections. We believe that this supports an approach to more gradual, manageable assessment - undertaken at times most appropriate to the subjects and courses.</a:t>
            </a:r>
            <a:endParaRPr lang="en-US" sz="1200"/>
          </a:p>
          <a:p>
            <a:endParaRPr lang="en-GB" sz="1200"/>
          </a:p>
          <a:p>
            <a:r>
              <a:rPr lang="en-GB" sz="1200"/>
              <a:t>Students will also receive notice of planned formal assessments from their subject teachers - with clear guidance shared with students in person, and via Google Classroom, about the timing, content and assessment conditions required.</a:t>
            </a:r>
            <a:endParaRPr lang="en-US" sz="1200"/>
          </a:p>
          <a:p>
            <a:endParaRPr lang="en-GB" sz="1200"/>
          </a:p>
          <a:p>
            <a:r>
              <a:rPr lang="en-GB" sz="1200" b="1">
                <a:solidFill>
                  <a:schemeClr val="accent1"/>
                </a:solidFill>
              </a:rPr>
              <a:t>How will we moderate our assessment judgements? </a:t>
            </a:r>
            <a:br>
              <a:rPr lang="en-GB" sz="1200" b="1"/>
            </a:br>
            <a:br>
              <a:rPr lang="en-GB" sz="1200"/>
            </a:br>
            <a:r>
              <a:rPr lang="en-GB" sz="1200"/>
              <a:t>We have a range of moderation processes in place to ensure that all judgments are fair, robust and consistent. </a:t>
            </a:r>
            <a:br>
              <a:rPr lang="en-US" sz="1200"/>
            </a:br>
            <a:br>
              <a:rPr lang="en-GB" sz="1200"/>
            </a:br>
            <a:r>
              <a:rPr lang="en-GB" sz="1200"/>
              <a:t>At school level, all subjects are following SQA guidance. The assessments used are of appropriate content and challenge and are subject to checking and validation prior to use. Student evidence is also checked through activities such as cross marking and Principal Teacher sampling. </a:t>
            </a:r>
            <a:br>
              <a:rPr lang="en-US" sz="1200"/>
            </a:br>
            <a:br>
              <a:rPr lang="en-GB" sz="1200"/>
            </a:br>
            <a:r>
              <a:rPr lang="en-GB" sz="1200"/>
              <a:t>All staff from across Stirling schools are working together in their subject groups to validate assessments and moderate and cross mark learner evidence to ensure that assessment judgements are accurate. </a:t>
            </a:r>
            <a:br>
              <a:rPr lang="en-US" sz="1200"/>
            </a:br>
            <a:br>
              <a:rPr lang="en-GB" sz="1200"/>
            </a:br>
            <a:r>
              <a:rPr lang="en-GB" sz="1200"/>
              <a:t>During May, the SQA will request, review and provide feedback on samples of assessment evidence from each school and college.</a:t>
            </a:r>
            <a:br>
              <a:rPr lang="en-GB" sz="1200"/>
            </a:br>
            <a:br>
              <a:rPr lang="en-GB" sz="1200"/>
            </a:br>
            <a:endParaRPr lang="en-GB" sz="1200"/>
          </a:p>
          <a:p>
            <a:endParaRPr lang="en-GB" sz="1200" b="1"/>
          </a:p>
        </p:txBody>
      </p:sp>
      <p:pic>
        <p:nvPicPr>
          <p:cNvPr id="3" name="Picture 2">
            <a:extLst>
              <a:ext uri="{FF2B5EF4-FFF2-40B4-BE49-F238E27FC236}">
                <a16:creationId xmlns:a16="http://schemas.microsoft.com/office/drawing/2014/main" id="{AB9DEEA0-363E-4B00-874E-7E6C5522C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703" y="125488"/>
            <a:ext cx="552351" cy="746778"/>
          </a:xfrm>
          <a:prstGeom prst="rect">
            <a:avLst/>
          </a:prstGeom>
        </p:spPr>
      </p:pic>
    </p:spTree>
    <p:extLst>
      <p:ext uri="{BB962C8B-B14F-4D97-AF65-F5344CB8AC3E}">
        <p14:creationId xmlns:p14="http://schemas.microsoft.com/office/powerpoint/2010/main" val="1044166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F78E-C622-477E-BBF2-1FF98351A292}"/>
              </a:ext>
            </a:extLst>
          </p:cNvPr>
          <p:cNvSpPr>
            <a:spLocks noGrp="1"/>
          </p:cNvSpPr>
          <p:nvPr>
            <p:ph type="title"/>
          </p:nvPr>
        </p:nvSpPr>
        <p:spPr/>
        <p:txBody>
          <a:bodyPr>
            <a:noAutofit/>
          </a:bodyPr>
          <a:lstStyle/>
          <a:p>
            <a:endParaRPr lang="en-GB" sz="1200"/>
          </a:p>
          <a:p>
            <a:r>
              <a:rPr lang="en-GB" sz="1200" b="1">
                <a:solidFill>
                  <a:schemeClr val="accent1"/>
                </a:solidFill>
              </a:rPr>
              <a:t>How will we ensure equity and fairness for all </a:t>
            </a:r>
            <a:r>
              <a:rPr lang="en-GB" sz="1200" b="1">
                <a:solidFill>
                  <a:schemeClr val="accent1">
                    <a:lumMod val="75000"/>
                  </a:schemeClr>
                </a:solidFill>
              </a:rPr>
              <a:t>learners</a:t>
            </a:r>
            <a:r>
              <a:rPr lang="en-GB" sz="1200" b="1">
                <a:solidFill>
                  <a:schemeClr val="accent1"/>
                </a:solidFill>
              </a:rPr>
              <a:t>? </a:t>
            </a:r>
            <a:br>
              <a:rPr lang="en-GB" sz="1200">
                <a:solidFill>
                  <a:schemeClr val="accent1"/>
                </a:solidFill>
              </a:rPr>
            </a:br>
            <a:endParaRPr lang="en-GB" sz="1200"/>
          </a:p>
          <a:p>
            <a:r>
              <a:rPr lang="en-GB" sz="1200"/>
              <a:t>Ensuring equity and fairness for all candidates is an important part of our process in determining Provisional Results. </a:t>
            </a:r>
            <a:endParaRPr lang="en-US" sz="1200"/>
          </a:p>
          <a:p>
            <a:endParaRPr lang="en-GB" sz="1200"/>
          </a:p>
          <a:p>
            <a:r>
              <a:rPr lang="en-GB" sz="1200"/>
              <a:t>For students with an additional support need, Alternative Assessment Arrangements (AAA) will continue to be applied to all formal assessment opportunities. We are going to continue to follow our internal processes for determining AAA requirements, communicating with families and quality assuring the evidence to support these needs. Any adaptations to seating plans or rooming to accommodate assessments, will be appropriately dated and recorded to support COVID contact tracing.</a:t>
            </a:r>
            <a:endParaRPr lang="en-US" sz="1200"/>
          </a:p>
          <a:p>
            <a:br>
              <a:rPr lang="en-GB" sz="1200" b="1">
                <a:solidFill>
                  <a:schemeClr val="accent1"/>
                </a:solidFill>
              </a:rPr>
            </a:br>
            <a:r>
              <a:rPr lang="en-GB" sz="1200" b="1">
                <a:solidFill>
                  <a:schemeClr val="accent1"/>
                </a:solidFill>
              </a:rPr>
              <a:t>What happens if a young person has to self isolate during the assessment period?</a:t>
            </a:r>
            <a:br>
              <a:rPr lang="en-GB" sz="1200" b="1">
                <a:solidFill>
                  <a:schemeClr val="accent1"/>
                </a:solidFill>
              </a:rPr>
            </a:br>
            <a:br>
              <a:rPr lang="en-GB" sz="1200" b="1">
                <a:solidFill>
                  <a:schemeClr val="accent1"/>
                </a:solidFill>
              </a:rPr>
            </a:br>
            <a:r>
              <a:rPr lang="en-GB" sz="1200">
                <a:solidFill>
                  <a:schemeClr val="tx1"/>
                </a:solidFill>
              </a:rPr>
              <a:t>We have a final date to work to for submission of provisional awards to SQA. If we have to delay an assessment for a young person and we have time to, we will ensure an alternative, fair assessment is put in place for them. </a:t>
            </a:r>
            <a:br>
              <a:rPr lang="en-GB" sz="1200" b="1"/>
            </a:br>
            <a:endParaRPr lang="en-US" sz="1200" b="1"/>
          </a:p>
          <a:p>
            <a:r>
              <a:rPr lang="en-GB" sz="1200" b="1">
                <a:solidFill>
                  <a:schemeClr val="accent1"/>
                </a:solidFill>
              </a:rPr>
              <a:t>For some practical subjects, my young person feels they have missed learning due to covid restrictions. What will be put in place to ensure they are not penalised?</a:t>
            </a:r>
            <a:br>
              <a:rPr lang="en-GB" sz="1200">
                <a:solidFill>
                  <a:schemeClr val="accent1"/>
                </a:solidFill>
              </a:rPr>
            </a:br>
            <a:br>
              <a:rPr lang="en-GB" sz="1200">
                <a:solidFill>
                  <a:schemeClr val="accent1"/>
                </a:solidFill>
              </a:rPr>
            </a:br>
            <a:r>
              <a:rPr lang="en-GB" sz="1200">
                <a:solidFill>
                  <a:schemeClr val="tx1"/>
                </a:solidFill>
              </a:rPr>
              <a:t>SQA and ourselves have made modifications to reduce the assessment requirements this year. For example, in Music and Physical Education, learners have the option to only be assessed in one instrument or sport, rather than two as would happen in a normal year.</a:t>
            </a:r>
            <a:endParaRPr lang="en-US" sz="1200">
              <a:solidFill>
                <a:schemeClr val="tx1"/>
              </a:solidFill>
            </a:endParaRPr>
          </a:p>
          <a:p>
            <a:br>
              <a:rPr lang="en-GB" sz="1050" b="1">
                <a:solidFill>
                  <a:schemeClr val="tx1"/>
                </a:solidFill>
              </a:rPr>
            </a:br>
            <a:br>
              <a:rPr lang="en-GB" sz="1050" b="1">
                <a:solidFill>
                  <a:schemeClr val="tx1"/>
                </a:solidFill>
              </a:rPr>
            </a:br>
            <a:br>
              <a:rPr lang="en-GB" sz="1050" b="1"/>
            </a:br>
            <a:br>
              <a:rPr lang="en-GB" sz="1000" b="1"/>
            </a:br>
            <a:endParaRPr lang="en-GB" sz="1000"/>
          </a:p>
          <a:p>
            <a:endParaRPr lang="en-GB" sz="1000"/>
          </a:p>
        </p:txBody>
      </p:sp>
      <p:pic>
        <p:nvPicPr>
          <p:cNvPr id="3" name="Picture 2">
            <a:extLst>
              <a:ext uri="{FF2B5EF4-FFF2-40B4-BE49-F238E27FC236}">
                <a16:creationId xmlns:a16="http://schemas.microsoft.com/office/drawing/2014/main" id="{EA151108-E8F8-4043-A423-78A0A24059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9949" y="140856"/>
            <a:ext cx="552351" cy="746778"/>
          </a:xfrm>
          <a:prstGeom prst="rect">
            <a:avLst/>
          </a:prstGeom>
        </p:spPr>
      </p:pic>
      <p:pic>
        <p:nvPicPr>
          <p:cNvPr id="6" name="Picture 3" descr="A picture containing text, sky, sign, outdoor&#10;&#10;Description automatically generated">
            <a:extLst>
              <a:ext uri="{FF2B5EF4-FFF2-40B4-BE49-F238E27FC236}">
                <a16:creationId xmlns:a16="http://schemas.microsoft.com/office/drawing/2014/main" id="{B5D5B10A-0A25-4E5B-B88D-7F33F78A8942}"/>
              </a:ext>
            </a:extLst>
          </p:cNvPr>
          <p:cNvPicPr>
            <a:picLocks noChangeAspect="1"/>
          </p:cNvPicPr>
          <p:nvPr/>
        </p:nvPicPr>
        <p:blipFill>
          <a:blip r:embed="rId3"/>
          <a:stretch>
            <a:fillRect/>
          </a:stretch>
        </p:blipFill>
        <p:spPr>
          <a:xfrm>
            <a:off x="8062064" y="4388066"/>
            <a:ext cx="1083502" cy="727993"/>
          </a:xfrm>
          <a:prstGeom prst="rect">
            <a:avLst/>
          </a:prstGeom>
        </p:spPr>
      </p:pic>
    </p:spTree>
    <p:extLst>
      <p:ext uri="{BB962C8B-B14F-4D97-AF65-F5344CB8AC3E}">
        <p14:creationId xmlns:p14="http://schemas.microsoft.com/office/powerpoint/2010/main" val="291476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F78E-C622-477E-BBF2-1FF98351A292}"/>
              </a:ext>
            </a:extLst>
          </p:cNvPr>
          <p:cNvSpPr>
            <a:spLocks noGrp="1"/>
          </p:cNvSpPr>
          <p:nvPr>
            <p:ph type="title"/>
          </p:nvPr>
        </p:nvSpPr>
        <p:spPr/>
        <p:txBody>
          <a:bodyPr>
            <a:noAutofit/>
          </a:bodyPr>
          <a:lstStyle/>
          <a:p>
            <a:endParaRPr lang="en-GB" sz="1200"/>
          </a:p>
          <a:p>
            <a:br>
              <a:rPr lang="en-GB" sz="1200"/>
            </a:br>
            <a:r>
              <a:rPr lang="en-GB" sz="1200" b="1">
                <a:solidFill>
                  <a:schemeClr val="accent1">
                    <a:lumMod val="75000"/>
                  </a:schemeClr>
                </a:solidFill>
              </a:rPr>
              <a:t>When and how will young people receive their results? </a:t>
            </a:r>
            <a:br>
              <a:rPr lang="en-GB" sz="1200">
                <a:solidFill>
                  <a:srgbClr val="0070C0"/>
                </a:solidFill>
              </a:rPr>
            </a:br>
            <a:br>
              <a:rPr lang="en-GB" sz="1200"/>
            </a:br>
            <a:r>
              <a:rPr lang="en-GB" sz="1200">
                <a:solidFill>
                  <a:schemeClr val="tx1"/>
                </a:solidFill>
              </a:rPr>
              <a:t>These will arrive to all young people on the 10th august and will be delivered via post and through text/e-mail if you have signed up using MySQA.org.uk</a:t>
            </a:r>
            <a:br>
              <a:rPr lang="en-GB" sz="1200">
                <a:solidFill>
                  <a:schemeClr val="accent1"/>
                </a:solidFill>
              </a:rPr>
            </a:br>
            <a:br>
              <a:rPr lang="en-GB" sz="1200">
                <a:solidFill>
                  <a:schemeClr val="accent1"/>
                </a:solidFill>
              </a:rPr>
            </a:br>
            <a:r>
              <a:rPr lang="en-GB" sz="1200" b="1">
                <a:solidFill>
                  <a:schemeClr val="accent1">
                    <a:lumMod val="75000"/>
                  </a:schemeClr>
                </a:solidFill>
              </a:rPr>
              <a:t>What is Quality Assurance?</a:t>
            </a:r>
            <a:br>
              <a:rPr lang="en-GB" sz="1200">
                <a:solidFill>
                  <a:schemeClr val="accent1"/>
                </a:solidFill>
              </a:rPr>
            </a:br>
            <a:br>
              <a:rPr lang="en-GB" sz="1200">
                <a:solidFill>
                  <a:schemeClr val="accent1"/>
                </a:solidFill>
              </a:rPr>
            </a:br>
            <a:r>
              <a:rPr lang="en-GB" sz="1200">
                <a:solidFill>
                  <a:schemeClr val="tx1"/>
                </a:solidFill>
              </a:rPr>
              <a:t>Quality Assurance is a strong set of checks to support teacher judgements and makes sure results are fair across the country. The checks take place in school between other teachers, with other schools in Glasgow and by the SQA. This ensures that an A awarded in the North of Scotland is of the same standard as an A in the South of Scotland.</a:t>
            </a:r>
            <a:br>
              <a:rPr lang="en-GB" sz="1200">
                <a:solidFill>
                  <a:schemeClr val="tx1"/>
                </a:solidFill>
              </a:rPr>
            </a:br>
            <a:br>
              <a:rPr lang="en-GB" sz="1200">
                <a:solidFill>
                  <a:schemeClr val="tx1"/>
                </a:solidFill>
              </a:rPr>
            </a:br>
            <a:r>
              <a:rPr lang="en-GB" sz="1200" b="1">
                <a:solidFill>
                  <a:schemeClr val="accent1">
                    <a:lumMod val="75000"/>
                  </a:schemeClr>
                </a:solidFill>
              </a:rPr>
              <a:t>Will a young person be able to appeal their result?</a:t>
            </a:r>
            <a:br>
              <a:rPr lang="en-GB" sz="1200" b="1"/>
            </a:br>
            <a:br>
              <a:rPr lang="en-GB" sz="1200" b="1"/>
            </a:br>
            <a:r>
              <a:rPr lang="en-GB" sz="1200">
                <a:solidFill>
                  <a:schemeClr val="tx1"/>
                </a:solidFill>
              </a:rPr>
              <a:t>The appeals process is still being developed. It is taking on the views of parents/carers, teachers and young people and will be shared when confirmed.</a:t>
            </a:r>
            <a:br>
              <a:rPr lang="en-GB" sz="1200" b="1">
                <a:solidFill>
                  <a:schemeClr val="tx1"/>
                </a:solidFill>
              </a:rPr>
            </a:br>
            <a:br>
              <a:rPr lang="en-GB" sz="1200" b="1"/>
            </a:br>
            <a:endParaRPr lang="en-GB" sz="1200"/>
          </a:p>
          <a:p>
            <a:endParaRPr lang="en-GB" sz="1000"/>
          </a:p>
        </p:txBody>
      </p:sp>
      <p:pic>
        <p:nvPicPr>
          <p:cNvPr id="3" name="Picture 2">
            <a:extLst>
              <a:ext uri="{FF2B5EF4-FFF2-40B4-BE49-F238E27FC236}">
                <a16:creationId xmlns:a16="http://schemas.microsoft.com/office/drawing/2014/main" id="{EA151108-E8F8-4043-A423-78A0A24059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9949" y="140856"/>
            <a:ext cx="552351" cy="746778"/>
          </a:xfrm>
          <a:prstGeom prst="rect">
            <a:avLst/>
          </a:prstGeom>
        </p:spPr>
      </p:pic>
      <p:pic>
        <p:nvPicPr>
          <p:cNvPr id="5" name="Picture 3" descr="A picture containing text, sky, sign, outdoor&#10;&#10;Description automatically generated">
            <a:extLst>
              <a:ext uri="{FF2B5EF4-FFF2-40B4-BE49-F238E27FC236}">
                <a16:creationId xmlns:a16="http://schemas.microsoft.com/office/drawing/2014/main" id="{A4AD0800-5449-4CD5-81D6-B20ECEBE4D52}"/>
              </a:ext>
            </a:extLst>
          </p:cNvPr>
          <p:cNvPicPr>
            <a:picLocks noChangeAspect="1"/>
          </p:cNvPicPr>
          <p:nvPr/>
        </p:nvPicPr>
        <p:blipFill>
          <a:blip r:embed="rId3"/>
          <a:stretch>
            <a:fillRect/>
          </a:stretch>
        </p:blipFill>
        <p:spPr>
          <a:xfrm>
            <a:off x="8117416" y="4425257"/>
            <a:ext cx="1028149" cy="690802"/>
          </a:xfrm>
          <a:prstGeom prst="rect">
            <a:avLst/>
          </a:prstGeom>
        </p:spPr>
      </p:pic>
    </p:spTree>
    <p:extLst>
      <p:ext uri="{BB962C8B-B14F-4D97-AF65-F5344CB8AC3E}">
        <p14:creationId xmlns:p14="http://schemas.microsoft.com/office/powerpoint/2010/main" val="378139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7A27-18AB-4092-A48A-683DC5A4293D}"/>
              </a:ext>
            </a:extLst>
          </p:cNvPr>
          <p:cNvSpPr>
            <a:spLocks noGrp="1"/>
          </p:cNvSpPr>
          <p:nvPr>
            <p:ph type="title"/>
          </p:nvPr>
        </p:nvSpPr>
        <p:spPr>
          <a:xfrm>
            <a:off x="241241" y="867778"/>
            <a:ext cx="8520600" cy="572700"/>
          </a:xfrm>
        </p:spPr>
        <p:txBody>
          <a:bodyPr spcFirstLastPara="1" wrap="square" lIns="91425" tIns="91425" rIns="91425" bIns="91425" anchor="t" anchorCtr="0">
            <a:noAutofit/>
          </a:bodyPr>
          <a:lstStyle/>
          <a:p>
            <a:pPr algn="ctr"/>
            <a:r>
              <a:rPr lang="en-GB" sz="2000"/>
              <a:t>We are committed to ensuring all young people are awarded the results they have worked hard to demonstrate this session.</a:t>
            </a:r>
            <a:br>
              <a:rPr lang="en-GB" sz="2000"/>
            </a:br>
            <a:br>
              <a:rPr lang="en-GB" sz="2000"/>
            </a:br>
            <a:r>
              <a:rPr lang="en-GB" sz="2000"/>
              <a:t>We will continue to update young people and yourselves over the coming weeks to ensure there are no surprise results in August.</a:t>
            </a:r>
            <a:br>
              <a:rPr lang="en-GB" sz="2000"/>
            </a:br>
            <a:br>
              <a:rPr lang="en-GB" sz="2000"/>
            </a:br>
            <a:r>
              <a:rPr lang="en-GB" sz="2000"/>
              <a:t>We now need young people to </a:t>
            </a:r>
            <a:r>
              <a:rPr lang="en-GB" sz="2000">
                <a:solidFill>
                  <a:schemeClr val="tx1"/>
                </a:solidFill>
              </a:rPr>
              <a:t>continue to </a:t>
            </a:r>
            <a:r>
              <a:rPr lang="en-GB" sz="2000"/>
              <a:t>work hard and continue to ensure they demonstrate their very best throughout April, May and June.</a:t>
            </a:r>
            <a:endParaRPr lang="en-US"/>
          </a:p>
        </p:txBody>
      </p:sp>
      <p:pic>
        <p:nvPicPr>
          <p:cNvPr id="8" name="Picture 7">
            <a:extLst>
              <a:ext uri="{FF2B5EF4-FFF2-40B4-BE49-F238E27FC236}">
                <a16:creationId xmlns:a16="http://schemas.microsoft.com/office/drawing/2014/main" id="{24A17DB8-2F82-4E83-8421-5C1A14D69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21" y="4236446"/>
            <a:ext cx="552351" cy="746778"/>
          </a:xfrm>
          <a:prstGeom prst="rect">
            <a:avLst/>
          </a:prstGeom>
        </p:spPr>
      </p:pic>
    </p:spTree>
    <p:extLst>
      <p:ext uri="{BB962C8B-B14F-4D97-AF65-F5344CB8AC3E}">
        <p14:creationId xmlns:p14="http://schemas.microsoft.com/office/powerpoint/2010/main" val="420954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00" y="3710038"/>
            <a:ext cx="918102" cy="1241274"/>
          </a:xfrm>
          <a:prstGeom prst="rect">
            <a:avLst/>
          </a:prstGeom>
        </p:spPr>
      </p:pic>
      <p:sp>
        <p:nvSpPr>
          <p:cNvPr id="7" name="Google Shape;54;p1">
            <a:extLst>
              <a:ext uri="{FF2B5EF4-FFF2-40B4-BE49-F238E27FC236}">
                <a16:creationId xmlns:a16="http://schemas.microsoft.com/office/drawing/2014/main" id="{7DB6C894-BF9D-48BD-B593-DD3AC97EFE63}"/>
              </a:ext>
            </a:extLst>
          </p:cNvPr>
          <p:cNvSpPr txBox="1">
            <a:spLocks/>
          </p:cNvSpPr>
          <p:nvPr/>
        </p:nvSpPr>
        <p:spPr>
          <a:xfrm>
            <a:off x="239125" y="439750"/>
            <a:ext cx="8520600" cy="12573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5200"/>
            </a:pPr>
            <a:r>
              <a:rPr lang="fr-FR" sz="3477" b="1">
                <a:latin typeface="Calibri"/>
                <a:ea typeface="Calibri"/>
                <a:cs typeface="Calibri"/>
                <a:sym typeface="Calibri"/>
              </a:rPr>
              <a:t>SQA National Qualification (NQ) </a:t>
            </a:r>
            <a:r>
              <a:rPr lang="fr-FR" sz="3477" b="1" err="1">
                <a:latin typeface="Calibri"/>
                <a:ea typeface="Calibri"/>
                <a:cs typeface="Calibri"/>
                <a:sym typeface="Calibri"/>
              </a:rPr>
              <a:t>Assessment</a:t>
            </a:r>
            <a:br>
              <a:rPr lang="fr-FR" sz="3477" b="1">
                <a:latin typeface="Calibri"/>
                <a:ea typeface="Calibri"/>
                <a:cs typeface="Calibri"/>
                <a:sym typeface="Calibri"/>
              </a:rPr>
            </a:br>
            <a:r>
              <a:rPr lang="en-GB" sz="3477" b="1">
                <a:latin typeface="Calibri"/>
                <a:ea typeface="Calibri"/>
                <a:cs typeface="Calibri"/>
                <a:sym typeface="Calibri"/>
              </a:rPr>
              <a:t>Learner and </a:t>
            </a:r>
            <a:r>
              <a:rPr lang="fr-FR" sz="3477" b="1">
                <a:latin typeface="Calibri"/>
                <a:ea typeface="Calibri"/>
                <a:cs typeface="Calibri"/>
                <a:sym typeface="Calibri"/>
              </a:rPr>
              <a:t>Parent</a:t>
            </a:r>
            <a:r>
              <a:rPr lang="en-GB" sz="3477" b="1">
                <a:latin typeface="Calibri"/>
                <a:ea typeface="Calibri"/>
                <a:cs typeface="Calibri"/>
                <a:sym typeface="Calibri"/>
              </a:rPr>
              <a:t>/Carer</a:t>
            </a:r>
            <a:r>
              <a:rPr lang="fr-FR" sz="3477" b="1">
                <a:latin typeface="Calibri"/>
                <a:ea typeface="Calibri"/>
                <a:cs typeface="Calibri"/>
                <a:sym typeface="Calibri"/>
              </a:rPr>
              <a:t> Briefing </a:t>
            </a:r>
            <a:endParaRPr lang="fr-FR" sz="4700" b="1">
              <a:latin typeface="Calibri"/>
              <a:ea typeface="Calibri"/>
              <a:cs typeface="Calibri"/>
              <a:sym typeface="Calibri"/>
            </a:endParaRPr>
          </a:p>
        </p:txBody>
      </p:sp>
      <p:sp>
        <p:nvSpPr>
          <p:cNvPr id="3" name="Rectangle 2">
            <a:extLst>
              <a:ext uri="{FF2B5EF4-FFF2-40B4-BE49-F238E27FC236}">
                <a16:creationId xmlns:a16="http://schemas.microsoft.com/office/drawing/2014/main" id="{D05C87F8-4155-4394-B9BE-527BCD2DAA72}"/>
              </a:ext>
            </a:extLst>
          </p:cNvPr>
          <p:cNvSpPr/>
          <p:nvPr/>
        </p:nvSpPr>
        <p:spPr>
          <a:xfrm>
            <a:off x="832422" y="2194698"/>
            <a:ext cx="7793418" cy="1208279"/>
          </a:xfrm>
          <a:prstGeom prst="rect">
            <a:avLst/>
          </a:prstGeom>
        </p:spPr>
        <p:txBody>
          <a:bodyPr wrap="square" lIns="91440" tIns="45720" rIns="91440" bIns="45720" anchor="t">
            <a:spAutoFit/>
          </a:bodyPr>
          <a:lstStyle/>
          <a:p>
            <a:pPr marL="457200" lvl="0" indent="-366395">
              <a:lnSpc>
                <a:spcPct val="115000"/>
              </a:lnSpc>
              <a:buSzPct val="100000"/>
              <a:buFont typeface="Calibri"/>
              <a:buChar char="●"/>
            </a:pPr>
            <a:r>
              <a:rPr lang="en-GB" sz="1600">
                <a:latin typeface="Calibri"/>
                <a:ea typeface="Calibri"/>
                <a:cs typeface="Calibri"/>
                <a:sym typeface="Calibri"/>
              </a:rPr>
              <a:t>We hope to share all the information you need for this important term ahead.</a:t>
            </a:r>
          </a:p>
          <a:p>
            <a:pPr marL="457200" lvl="0" indent="-366395">
              <a:lnSpc>
                <a:spcPct val="115000"/>
              </a:lnSpc>
              <a:buSzPct val="100000"/>
              <a:buFont typeface="Calibri"/>
              <a:buChar char="●"/>
            </a:pPr>
            <a:r>
              <a:rPr lang="en-GB" sz="1600">
                <a:latin typeface="Calibri"/>
                <a:ea typeface="Calibri"/>
                <a:cs typeface="Calibri"/>
                <a:sym typeface="Calibri"/>
              </a:rPr>
              <a:t>We will use the chat box for Questions after the presentation is over.</a:t>
            </a:r>
            <a:endParaRPr lang="en-GB" sz="1600">
              <a:latin typeface="Calibri"/>
              <a:ea typeface="Calibri"/>
              <a:cs typeface="Calibri"/>
            </a:endParaRPr>
          </a:p>
          <a:p>
            <a:pPr marL="457200" lvl="0" indent="-366395">
              <a:lnSpc>
                <a:spcPct val="115000"/>
              </a:lnSpc>
              <a:buSzPct val="100000"/>
              <a:buFont typeface="Calibri"/>
              <a:buChar char="●"/>
            </a:pPr>
            <a:r>
              <a:rPr lang="en-GB" sz="1600">
                <a:latin typeface="Calibri"/>
                <a:ea typeface="Calibri"/>
                <a:cs typeface="Calibri"/>
                <a:sym typeface="Calibri"/>
              </a:rPr>
              <a:t>If you have any other questions at the end, you can of course get in touch with myself via e-mail – kcook@kingspark-sec.glasgow.sch.uk</a:t>
            </a:r>
          </a:p>
        </p:txBody>
      </p:sp>
    </p:spTree>
    <p:extLst>
      <p:ext uri="{BB962C8B-B14F-4D97-AF65-F5344CB8AC3E}">
        <p14:creationId xmlns:p14="http://schemas.microsoft.com/office/powerpoint/2010/main" val="164574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25" y="3988358"/>
            <a:ext cx="735848" cy="994866"/>
          </a:xfrm>
          <a:prstGeom prst="rect">
            <a:avLst/>
          </a:prstGeom>
        </p:spPr>
      </p:pic>
      <p:sp>
        <p:nvSpPr>
          <p:cNvPr id="7" name="Google Shape;54;p1">
            <a:extLst>
              <a:ext uri="{FF2B5EF4-FFF2-40B4-BE49-F238E27FC236}">
                <a16:creationId xmlns:a16="http://schemas.microsoft.com/office/drawing/2014/main" id="{7DB6C894-BF9D-48BD-B593-DD3AC97EFE63}"/>
              </a:ext>
            </a:extLst>
          </p:cNvPr>
          <p:cNvSpPr txBox="1">
            <a:spLocks/>
          </p:cNvSpPr>
          <p:nvPr/>
        </p:nvSpPr>
        <p:spPr>
          <a:xfrm>
            <a:off x="239125" y="439750"/>
            <a:ext cx="8520600" cy="559174"/>
          </a:xfrm>
          <a:prstGeom prst="rect">
            <a:avLst/>
          </a:prstGeom>
          <a:noFill/>
          <a:ln>
            <a:noFill/>
          </a:ln>
        </p:spPr>
        <p:txBody>
          <a:bodyPr spcFirstLastPara="1" wrap="square" lIns="91425" tIns="91425" rIns="91425" bIns="91425" anchor="b"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5200"/>
            </a:pPr>
            <a:r>
              <a:rPr lang="fr-FR" sz="3477" b="1">
                <a:latin typeface="Calibri"/>
                <a:ea typeface="Calibri"/>
                <a:cs typeface="Calibri"/>
                <a:sym typeface="Calibri"/>
              </a:rPr>
              <a:t>Background</a:t>
            </a:r>
            <a:endParaRPr lang="fr-FR" sz="4700" b="1">
              <a:latin typeface="Calibri"/>
              <a:ea typeface="Calibri"/>
              <a:cs typeface="Calibri"/>
              <a:sym typeface="Calibri"/>
            </a:endParaRPr>
          </a:p>
        </p:txBody>
      </p:sp>
      <p:sp>
        <p:nvSpPr>
          <p:cNvPr id="5" name="Google Shape;62;p3">
            <a:extLst>
              <a:ext uri="{FF2B5EF4-FFF2-40B4-BE49-F238E27FC236}">
                <a16:creationId xmlns:a16="http://schemas.microsoft.com/office/drawing/2014/main" id="{82E6DA1A-08AE-449E-AC80-BEBB8542A24A}"/>
              </a:ext>
            </a:extLst>
          </p:cNvPr>
          <p:cNvSpPr txBox="1">
            <a:spLocks noGrp="1"/>
          </p:cNvSpPr>
          <p:nvPr>
            <p:ph type="body" idx="1"/>
          </p:nvPr>
        </p:nvSpPr>
        <p:spPr>
          <a:xfrm>
            <a:off x="130629" y="692156"/>
            <a:ext cx="8950646" cy="332465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ts val="1800"/>
              <a:buNone/>
            </a:pPr>
            <a:endParaRPr lang="en-GB" sz="1754" b="1">
              <a:solidFill>
                <a:srgbClr val="000000"/>
              </a:solidFill>
              <a:latin typeface="Calibri" panose="020F0502020204030204" pitchFamily="34" charset="0"/>
              <a:ea typeface="Calibri"/>
              <a:cs typeface="Calibri" panose="020F0502020204030204" pitchFamily="34" charset="0"/>
              <a:sym typeface="Calibri"/>
            </a:endParaRPr>
          </a:p>
          <a:p>
            <a:pPr marL="0" lvl="0" indent="0">
              <a:buNone/>
            </a:pPr>
            <a:endParaRPr lang="en-GB">
              <a:latin typeface="Calibri" panose="020F0502020204030204" pitchFamily="34" charset="0"/>
              <a:cs typeface="Calibri" panose="020F0502020204030204" pitchFamily="34" charset="0"/>
            </a:endParaRPr>
          </a:p>
          <a:p>
            <a:pPr marL="0" lvl="0" indent="0">
              <a:buNone/>
            </a:pPr>
            <a:r>
              <a:rPr lang="en-GB">
                <a:latin typeface="Calibri" panose="020F0502020204030204" pitchFamily="34" charset="0"/>
                <a:cs typeface="Calibri" panose="020F0502020204030204" pitchFamily="34" charset="0"/>
              </a:rPr>
              <a:t>Following the cancellation of exams by the Scottish Government, an Alternative Certification Model (ACM) was created by the National Qualifications 2021 Group. The model tells us how grades will be decided this year.</a:t>
            </a:r>
          </a:p>
          <a:p>
            <a:pPr marL="0" lvl="0" indent="0">
              <a:buNone/>
            </a:pPr>
            <a:endParaRPr lang="en-GB">
              <a:latin typeface="Calibri" panose="020F0502020204030204" pitchFamily="34" charset="0"/>
              <a:cs typeface="Calibri" panose="020F0502020204030204" pitchFamily="34" charset="0"/>
            </a:endParaRPr>
          </a:p>
          <a:p>
            <a:pPr marL="0" lvl="0" indent="0">
              <a:buNone/>
            </a:pPr>
            <a:r>
              <a:rPr lang="en-GB">
                <a:latin typeface="Calibri" panose="020F0502020204030204" pitchFamily="34" charset="0"/>
                <a:cs typeface="Calibri" panose="020F0502020204030204" pitchFamily="34" charset="0"/>
              </a:rPr>
              <a:t>The NQ 2021 group includes professionals from across the education system, as well as a parent/carer </a:t>
            </a:r>
            <a:r>
              <a:rPr lang="en-GB">
                <a:solidFill>
                  <a:schemeClr val="tx1">
                    <a:lumMod val="65000"/>
                    <a:lumOff val="35000"/>
                  </a:schemeClr>
                </a:solidFill>
                <a:latin typeface="Calibri" panose="020F0502020204030204" pitchFamily="34" charset="0"/>
                <a:cs typeface="Calibri" panose="020F0502020204030204" pitchFamily="34" charset="0"/>
              </a:rPr>
              <a:t>representatives and young people</a:t>
            </a:r>
            <a:r>
              <a:rPr lang="en-GB">
                <a:latin typeface="Calibri" panose="020F0502020204030204" pitchFamily="34" charset="0"/>
                <a:cs typeface="Calibri" panose="020F0502020204030204" pitchFamily="34" charset="0"/>
              </a:rPr>
              <a:t>. It is a five stage model which details key dates, roles and responsibilities and outlines assessment and moderation information. </a:t>
            </a:r>
          </a:p>
          <a:p>
            <a:pPr marL="0" lvl="0" indent="0">
              <a:buNone/>
            </a:pPr>
            <a:endParaRPr lang="en-GB">
              <a:latin typeface="Calibri" panose="020F0502020204030204" pitchFamily="34" charset="0"/>
              <a:cs typeface="Calibri" panose="020F0502020204030204" pitchFamily="34" charset="0"/>
            </a:endParaRPr>
          </a:p>
          <a:p>
            <a:pPr marL="0" lvl="0" indent="0">
              <a:buNone/>
            </a:pPr>
            <a:r>
              <a:rPr lang="en-GB">
                <a:latin typeface="Calibri" panose="020F0502020204030204" pitchFamily="34" charset="0"/>
                <a:cs typeface="Calibri" panose="020F0502020204030204" pitchFamily="34" charset="0"/>
              </a:rPr>
              <a:t>We have completed stage 1 which had a focus on learning and teaching and course coverage from January until now. There was little to no assessment in this time, we increased the in school learning provision for practical subjects in February before bringing all </a:t>
            </a:r>
            <a:r>
              <a:rPr lang="en-GB">
                <a:solidFill>
                  <a:schemeClr val="tx1">
                    <a:lumMod val="65000"/>
                    <a:lumOff val="35000"/>
                  </a:schemeClr>
                </a:solidFill>
                <a:latin typeface="Calibri" panose="020F0502020204030204" pitchFamily="34" charset="0"/>
                <a:cs typeface="Calibri" panose="020F0502020204030204" pitchFamily="34" charset="0"/>
              </a:rPr>
              <a:t>S4-S6</a:t>
            </a:r>
            <a:r>
              <a:rPr lang="en-GB">
                <a:solidFill>
                  <a:srgbClr val="FF0000"/>
                </a:solidFill>
                <a:latin typeface="Calibri" panose="020F0502020204030204" pitchFamily="34" charset="0"/>
                <a:cs typeface="Calibri" panose="020F0502020204030204" pitchFamily="34" charset="0"/>
              </a:rPr>
              <a:t> </a:t>
            </a:r>
            <a:r>
              <a:rPr lang="en-GB">
                <a:latin typeface="Calibri" panose="020F0502020204030204" pitchFamily="34" charset="0"/>
                <a:cs typeface="Calibri" panose="020F0502020204030204" pitchFamily="34" charset="0"/>
              </a:rPr>
              <a:t>young people back in to school in a blended form in March.</a:t>
            </a:r>
            <a:endParaRPr lang="en-GB" sz="1754" b="1">
              <a:solidFill>
                <a:srgbClr val="000000"/>
              </a:solidFill>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SzPts val="1800"/>
              <a:buNone/>
            </a:pPr>
            <a:endParaRPr lang="en-GB" sz="1754" b="1">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Title 1">
            <a:extLst>
              <a:ext uri="{FF2B5EF4-FFF2-40B4-BE49-F238E27FC236}">
                <a16:creationId xmlns:a16="http://schemas.microsoft.com/office/drawing/2014/main" id="{9D985280-1762-47FA-8838-DA46CCFD8028}"/>
              </a:ext>
            </a:extLst>
          </p:cNvPr>
          <p:cNvSpPr>
            <a:spLocks noGrp="1"/>
          </p:cNvSpPr>
          <p:nvPr>
            <p:ph type="title"/>
          </p:nvPr>
        </p:nvSpPr>
        <p:spPr>
          <a:xfrm>
            <a:off x="2309549" y="4016806"/>
            <a:ext cx="3522633" cy="732586"/>
          </a:xfrm>
        </p:spPr>
        <p:txBody>
          <a:bodyPr>
            <a:normAutofit/>
          </a:bodyPr>
          <a:lstStyle/>
          <a:p>
            <a:pPr algn="ctr"/>
            <a:r>
              <a:rPr lang="en-GB" sz="1800">
                <a:solidFill>
                  <a:srgbClr val="002060"/>
                </a:solidFill>
                <a:latin typeface="Calibri" panose="020F0502020204030204" pitchFamily="34" charset="0"/>
                <a:cs typeface="Calibri" panose="020F0502020204030204" pitchFamily="34" charset="0"/>
              </a:rPr>
              <a:t>We are now in </a:t>
            </a:r>
            <a:r>
              <a:rPr lang="en-GB" sz="1800" u="sng">
                <a:solidFill>
                  <a:srgbClr val="002060"/>
                </a:solidFill>
                <a:latin typeface="Calibri" panose="020F0502020204030204" pitchFamily="34" charset="0"/>
                <a:cs typeface="Calibri" panose="020F0502020204030204" pitchFamily="34" charset="0"/>
              </a:rPr>
              <a:t>Stage 2 </a:t>
            </a:r>
            <a:r>
              <a:rPr lang="en-GB" sz="1800">
                <a:solidFill>
                  <a:srgbClr val="002060"/>
                </a:solidFill>
                <a:latin typeface="Calibri" panose="020F0502020204030204" pitchFamily="34" charset="0"/>
                <a:cs typeface="Calibri" panose="020F0502020204030204" pitchFamily="34" charset="0"/>
              </a:rPr>
              <a:t>of the Alternative Certification Model</a:t>
            </a:r>
          </a:p>
        </p:txBody>
      </p:sp>
    </p:spTree>
    <p:extLst>
      <p:ext uri="{BB962C8B-B14F-4D97-AF65-F5344CB8AC3E}">
        <p14:creationId xmlns:p14="http://schemas.microsoft.com/office/powerpoint/2010/main" val="40901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45" y="4091002"/>
            <a:ext cx="659928" cy="892222"/>
          </a:xfrm>
          <a:prstGeom prst="rect">
            <a:avLst/>
          </a:prstGeom>
        </p:spPr>
      </p:pic>
      <p:sp>
        <p:nvSpPr>
          <p:cNvPr id="7" name="Google Shape;54;p1">
            <a:extLst>
              <a:ext uri="{FF2B5EF4-FFF2-40B4-BE49-F238E27FC236}">
                <a16:creationId xmlns:a16="http://schemas.microsoft.com/office/drawing/2014/main" id="{7DB6C894-BF9D-48BD-B593-DD3AC97EFE63}"/>
              </a:ext>
            </a:extLst>
          </p:cNvPr>
          <p:cNvSpPr txBox="1">
            <a:spLocks/>
          </p:cNvSpPr>
          <p:nvPr/>
        </p:nvSpPr>
        <p:spPr>
          <a:xfrm>
            <a:off x="193354" y="98804"/>
            <a:ext cx="8520600" cy="553250"/>
          </a:xfrm>
          <a:prstGeom prst="rect">
            <a:avLst/>
          </a:prstGeom>
          <a:noFill/>
          <a:ln>
            <a:noFill/>
          </a:ln>
        </p:spPr>
        <p:txBody>
          <a:bodyPr spcFirstLastPara="1" wrap="square" lIns="91425" tIns="91425" rIns="91425" bIns="91425" anchor="b"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5200"/>
            </a:pPr>
            <a:r>
              <a:rPr lang="fr-FR" b="1">
                <a:latin typeface="Calibri"/>
                <a:ea typeface="Calibri"/>
                <a:cs typeface="Calibri"/>
                <a:sym typeface="Calibri"/>
              </a:rPr>
              <a:t>Stage 2 – </a:t>
            </a:r>
            <a:r>
              <a:rPr lang="fr-FR" b="1" err="1">
                <a:latin typeface="Calibri"/>
                <a:ea typeface="Calibri"/>
                <a:cs typeface="Calibri"/>
                <a:sym typeface="Calibri"/>
              </a:rPr>
              <a:t>Gathering</a:t>
            </a:r>
            <a:r>
              <a:rPr lang="fr-FR" b="1">
                <a:latin typeface="Calibri"/>
                <a:ea typeface="Calibri"/>
                <a:cs typeface="Calibri"/>
                <a:sym typeface="Calibri"/>
              </a:rPr>
              <a:t> Evidence</a:t>
            </a:r>
          </a:p>
        </p:txBody>
      </p:sp>
      <p:sp>
        <p:nvSpPr>
          <p:cNvPr id="5" name="Google Shape;62;p3">
            <a:extLst>
              <a:ext uri="{FF2B5EF4-FFF2-40B4-BE49-F238E27FC236}">
                <a16:creationId xmlns:a16="http://schemas.microsoft.com/office/drawing/2014/main" id="{82E6DA1A-08AE-449E-AC80-BEBB8542A24A}"/>
              </a:ext>
            </a:extLst>
          </p:cNvPr>
          <p:cNvSpPr txBox="1">
            <a:spLocks noGrp="1"/>
          </p:cNvSpPr>
          <p:nvPr>
            <p:ph type="body" idx="1"/>
          </p:nvPr>
        </p:nvSpPr>
        <p:spPr>
          <a:xfrm>
            <a:off x="193354" y="545566"/>
            <a:ext cx="8950646" cy="2080430"/>
          </a:xfrm>
          <a:prstGeom prst="rect">
            <a:avLst/>
          </a:prstGeom>
          <a:noFill/>
          <a:ln>
            <a:noFill/>
          </a:ln>
        </p:spPr>
        <p:txBody>
          <a:bodyPr spcFirstLastPara="1" wrap="square" lIns="91425" tIns="91425" rIns="91425" bIns="91425" anchor="t" anchorCtr="0">
            <a:noAutofit/>
          </a:bodyPr>
          <a:lstStyle/>
          <a:p>
            <a:pPr marL="114300"/>
            <a:r>
              <a:rPr lang="en-GB" sz="1200"/>
              <a:t>The model is based on demonstrated attainment and therefore assessment evidence is required. Disruptions were expected this session and therefore the amount of evidence your child needs to demonstrate has been reduced to the minimum amount possible while also ensuring the integrity of their qualifications remain.</a:t>
            </a:r>
          </a:p>
          <a:p>
            <a:pPr marL="114300"/>
            <a:endParaRPr lang="en-GB" sz="1200"/>
          </a:p>
          <a:p>
            <a:pPr marL="114300"/>
            <a:r>
              <a:rPr lang="en-GB" sz="1200"/>
              <a:t>Evidence will be gathered under controlled conditions to ensure a degree of equity and fairness for all young people locally and nationally. </a:t>
            </a:r>
          </a:p>
          <a:p>
            <a:pPr marL="114300"/>
            <a:endParaRPr lang="en-GB" sz="1200"/>
          </a:p>
          <a:p>
            <a:pPr marL="114300"/>
            <a:r>
              <a:rPr lang="en-GB" sz="1200"/>
              <a:t>Schools have been given guidance for each subject, to help teachers assess the skills, knowledge, and understanding your child needs to demonstrate, to be awarded their grade for the course</a:t>
            </a:r>
            <a:r>
              <a:rPr lang="en-GB" sz="1200">
                <a:solidFill>
                  <a:srgbClr val="FF0000"/>
                </a:solidFill>
              </a:rPr>
              <a:t>.</a:t>
            </a:r>
            <a:endParaRPr lang="en-GB" sz="1200"/>
          </a:p>
          <a:p>
            <a:pPr marL="114300"/>
            <a:endParaRPr lang="en-GB" sz="1200"/>
          </a:p>
          <a:p>
            <a:pPr marL="114300"/>
            <a:r>
              <a:rPr lang="en-GB" sz="1200"/>
              <a:t>Your child’s teachers know them best and have supported the return to school in March to finalise learning and teaching in their courses. It is therefore appropriate that they decide how and when your child will produce the required assessment evidence. This means that many learners will start to undertake assessments from now running </a:t>
            </a:r>
            <a:r>
              <a:rPr lang="en-GB" sz="1200">
                <a:solidFill>
                  <a:schemeClr val="tx1">
                    <a:lumMod val="65000"/>
                    <a:lumOff val="35000"/>
                  </a:schemeClr>
                </a:solidFill>
              </a:rPr>
              <a:t>throughout</a:t>
            </a:r>
            <a:r>
              <a:rPr lang="en-GB" sz="1200"/>
              <a:t> May.</a:t>
            </a:r>
          </a:p>
          <a:p>
            <a:pPr marL="114300"/>
            <a:endParaRPr lang="en-GB" sz="1200"/>
          </a:p>
          <a:p>
            <a:pPr marL="114300"/>
            <a:r>
              <a:rPr lang="en-GB" sz="1200"/>
              <a:t>These assessments will be used to measure your child’s progress and to provide feedback for next steps.</a:t>
            </a:r>
          </a:p>
          <a:p>
            <a:pPr marL="0" lvl="0" indent="0" algn="l" rtl="0">
              <a:lnSpc>
                <a:spcPct val="115000"/>
              </a:lnSpc>
              <a:spcBef>
                <a:spcPts val="0"/>
              </a:spcBef>
              <a:spcAft>
                <a:spcPts val="0"/>
              </a:spcAft>
              <a:buSzPts val="1800"/>
              <a:buNone/>
            </a:pPr>
            <a:endParaRPr lang="en-GB" sz="1200" b="1">
              <a:solidFill>
                <a:srgbClr val="000000"/>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23938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21" y="4236446"/>
            <a:ext cx="552351" cy="746778"/>
          </a:xfrm>
          <a:prstGeom prst="rect">
            <a:avLst/>
          </a:prstGeom>
        </p:spPr>
      </p:pic>
      <p:sp>
        <p:nvSpPr>
          <p:cNvPr id="7" name="Google Shape;54;p1">
            <a:extLst>
              <a:ext uri="{FF2B5EF4-FFF2-40B4-BE49-F238E27FC236}">
                <a16:creationId xmlns:a16="http://schemas.microsoft.com/office/drawing/2014/main" id="{7DB6C894-BF9D-48BD-B593-DD3AC97EFE63}"/>
              </a:ext>
            </a:extLst>
          </p:cNvPr>
          <p:cNvSpPr txBox="1">
            <a:spLocks/>
          </p:cNvSpPr>
          <p:nvPr/>
        </p:nvSpPr>
        <p:spPr>
          <a:xfrm>
            <a:off x="193354" y="98804"/>
            <a:ext cx="8520600" cy="553250"/>
          </a:xfrm>
          <a:prstGeom prst="rect">
            <a:avLst/>
          </a:prstGeom>
          <a:noFill/>
          <a:ln>
            <a:noFill/>
          </a:ln>
        </p:spPr>
        <p:txBody>
          <a:bodyPr spcFirstLastPara="1" wrap="square" lIns="91425" tIns="91425" rIns="91425" bIns="91425" anchor="b"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14300" algn="ctr"/>
            <a:r>
              <a:rPr lang="en-GB" b="1"/>
              <a:t>Stage 2 – Assessment Details</a:t>
            </a:r>
          </a:p>
        </p:txBody>
      </p:sp>
      <p:sp>
        <p:nvSpPr>
          <p:cNvPr id="3" name="Text Placeholder 2">
            <a:extLst>
              <a:ext uri="{FF2B5EF4-FFF2-40B4-BE49-F238E27FC236}">
                <a16:creationId xmlns:a16="http://schemas.microsoft.com/office/drawing/2014/main" id="{390787C0-745B-4539-8FB4-435D695E0508}"/>
              </a:ext>
            </a:extLst>
          </p:cNvPr>
          <p:cNvSpPr>
            <a:spLocks noGrp="1"/>
          </p:cNvSpPr>
          <p:nvPr>
            <p:ph type="body" idx="1"/>
          </p:nvPr>
        </p:nvSpPr>
        <p:spPr>
          <a:xfrm>
            <a:off x="315044" y="558096"/>
            <a:ext cx="8635601" cy="3829487"/>
          </a:xfrm>
        </p:spPr>
        <p:txBody>
          <a:bodyPr>
            <a:noAutofit/>
          </a:bodyPr>
          <a:lstStyle/>
          <a:p>
            <a:pPr marL="114300"/>
            <a:r>
              <a:rPr lang="en-GB" sz="1050"/>
              <a:t>There is no requirement to replicate full formal exams this year. Classroom based assessments will be spread over the remaining weeks to help young people demonstrate their very best attainment. It is important that we consider the time we have left to maximise understanding of courses </a:t>
            </a:r>
            <a:r>
              <a:rPr lang="en-GB" sz="1050">
                <a:solidFill>
                  <a:schemeClr val="tx1">
                    <a:lumMod val="65000"/>
                    <a:lumOff val="35000"/>
                  </a:schemeClr>
                </a:solidFill>
              </a:rPr>
              <a:t>before finally gathering assessment evidence from pupils</a:t>
            </a:r>
            <a:r>
              <a:rPr lang="en-GB" sz="1050"/>
              <a:t>.</a:t>
            </a:r>
          </a:p>
          <a:p>
            <a:pPr marL="114300"/>
            <a:endParaRPr lang="en-GB" sz="1050"/>
          </a:p>
          <a:p>
            <a:pPr marL="114300"/>
            <a:r>
              <a:rPr lang="en-GB" sz="1050"/>
              <a:t>For us, our very final assessment period will begin on 17</a:t>
            </a:r>
            <a:r>
              <a:rPr lang="en-GB" sz="1050" baseline="30000"/>
              <a:t>th</a:t>
            </a:r>
            <a:r>
              <a:rPr lang="en-GB" sz="1050"/>
              <a:t> May. This is the final opportunity for young people to demonstrate attainment and for staff to gather evidence. Again, these final assessments will be in the form of </a:t>
            </a:r>
            <a:r>
              <a:rPr lang="en-GB" sz="1050">
                <a:solidFill>
                  <a:schemeClr val="tx1">
                    <a:lumMod val="65000"/>
                    <a:lumOff val="35000"/>
                  </a:schemeClr>
                </a:solidFill>
              </a:rPr>
              <a:t>classroom</a:t>
            </a:r>
            <a:r>
              <a:rPr lang="en-GB" sz="1050"/>
              <a:t> based assessments.</a:t>
            </a:r>
          </a:p>
          <a:p>
            <a:pPr marL="114300"/>
            <a:endParaRPr lang="en-GB" sz="1050"/>
          </a:p>
          <a:p>
            <a:pPr marL="114300"/>
            <a:r>
              <a:rPr lang="en-GB" sz="1050"/>
              <a:t>A flexible framework has been created, and departments are individually sharing assessment dates with young people including detailed guidance in the form of a ‘route map’ from now until the point of awarding the provisional result.</a:t>
            </a:r>
          </a:p>
          <a:p>
            <a:pPr marL="114300"/>
            <a:endParaRPr lang="en-GB" sz="1050"/>
          </a:p>
          <a:p>
            <a:pPr marL="114300"/>
            <a:r>
              <a:rPr lang="en-GB" sz="1050"/>
              <a:t>We know it is important that learners are aware of the arrangements being put in place for them and what assessment evidence may count towards their provisional results. We are asking all departments to share this with all young people in a form everyone understands.</a:t>
            </a:r>
          </a:p>
          <a:p>
            <a:pPr marL="114300"/>
            <a:endParaRPr lang="en-GB" sz="1050"/>
          </a:p>
          <a:p>
            <a:pPr marL="114300"/>
            <a:r>
              <a:rPr lang="en-GB" sz="1050"/>
              <a:t>Assessment opportunities should not be one-off, high-stakes scenarios and should accommodate, as far as possible, the maximum opportunity for learners to perform well. This includes providing assessment arrangements for those who need additional support or who have been shielding.</a:t>
            </a:r>
          </a:p>
          <a:p>
            <a:endParaRPr lang="en-GB" sz="1050"/>
          </a:p>
        </p:txBody>
      </p:sp>
      <p:sp>
        <p:nvSpPr>
          <p:cNvPr id="2" name="TextBox 1">
            <a:extLst>
              <a:ext uri="{FF2B5EF4-FFF2-40B4-BE49-F238E27FC236}">
                <a16:creationId xmlns:a16="http://schemas.microsoft.com/office/drawing/2014/main" id="{6D1D8B3B-6BB8-406D-AFBC-6CAC7FC3472D}"/>
              </a:ext>
            </a:extLst>
          </p:cNvPr>
          <p:cNvSpPr txBox="1"/>
          <p:nvPr/>
        </p:nvSpPr>
        <p:spPr>
          <a:xfrm>
            <a:off x="2763371" y="4503083"/>
            <a:ext cx="36256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latin typeface="Open Sans"/>
                <a:ea typeface="Open Sans"/>
                <a:cs typeface="Open Sans"/>
              </a:rPr>
              <a:t>Assessment timetable to follow this week.</a:t>
            </a:r>
          </a:p>
        </p:txBody>
      </p:sp>
    </p:spTree>
    <p:extLst>
      <p:ext uri="{BB962C8B-B14F-4D97-AF65-F5344CB8AC3E}">
        <p14:creationId xmlns:p14="http://schemas.microsoft.com/office/powerpoint/2010/main" val="221215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21" y="4236446"/>
            <a:ext cx="552351" cy="746778"/>
          </a:xfrm>
          <a:prstGeom prst="rect">
            <a:avLst/>
          </a:prstGeom>
        </p:spPr>
      </p:pic>
      <p:sp>
        <p:nvSpPr>
          <p:cNvPr id="7" name="Google Shape;54;p1">
            <a:extLst>
              <a:ext uri="{FF2B5EF4-FFF2-40B4-BE49-F238E27FC236}">
                <a16:creationId xmlns:a16="http://schemas.microsoft.com/office/drawing/2014/main" id="{7DB6C894-BF9D-48BD-B593-DD3AC97EFE63}"/>
              </a:ext>
            </a:extLst>
          </p:cNvPr>
          <p:cNvSpPr txBox="1">
            <a:spLocks/>
          </p:cNvSpPr>
          <p:nvPr/>
        </p:nvSpPr>
        <p:spPr>
          <a:xfrm>
            <a:off x="193354" y="98804"/>
            <a:ext cx="8520600" cy="553250"/>
          </a:xfrm>
          <a:prstGeom prst="rect">
            <a:avLst/>
          </a:prstGeom>
          <a:noFill/>
          <a:ln>
            <a:noFill/>
          </a:ln>
        </p:spPr>
        <p:txBody>
          <a:bodyPr spcFirstLastPara="1" wrap="square" lIns="91425" tIns="91425" rIns="91425" bIns="91425" anchor="b"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14300" algn="ctr"/>
            <a:r>
              <a:rPr lang="en-GB" b="1"/>
              <a:t>Conditions of Assessment</a:t>
            </a:r>
            <a:endParaRPr lang="en-US"/>
          </a:p>
        </p:txBody>
      </p:sp>
      <p:sp>
        <p:nvSpPr>
          <p:cNvPr id="3" name="Text Placeholder 2">
            <a:extLst>
              <a:ext uri="{FF2B5EF4-FFF2-40B4-BE49-F238E27FC236}">
                <a16:creationId xmlns:a16="http://schemas.microsoft.com/office/drawing/2014/main" id="{390787C0-745B-4539-8FB4-435D695E0508}"/>
              </a:ext>
            </a:extLst>
          </p:cNvPr>
          <p:cNvSpPr>
            <a:spLocks noGrp="1"/>
          </p:cNvSpPr>
          <p:nvPr>
            <p:ph type="body" idx="1"/>
          </p:nvPr>
        </p:nvSpPr>
        <p:spPr>
          <a:xfrm>
            <a:off x="338530" y="839931"/>
            <a:ext cx="8635601" cy="3328446"/>
          </a:xfrm>
        </p:spPr>
        <p:txBody>
          <a:bodyPr>
            <a:normAutofit/>
          </a:bodyPr>
          <a:lstStyle/>
          <a:p>
            <a:pPr>
              <a:lnSpc>
                <a:spcPct val="140000"/>
              </a:lnSpc>
            </a:pPr>
            <a:r>
              <a:rPr lang="en-GB" sz="1400">
                <a:latin typeface="Calibri"/>
                <a:cs typeface="Calibri"/>
              </a:rPr>
              <a:t>Broadly speaking, all assessments will be based on the following conditions:</a:t>
            </a:r>
            <a:endParaRPr lang="en-US" sz="1400">
              <a:latin typeface="Calibri"/>
              <a:cs typeface="Calibri"/>
            </a:endParaRPr>
          </a:p>
          <a:p>
            <a:pPr marL="285750" indent="-361950">
              <a:lnSpc>
                <a:spcPct val="140000"/>
              </a:lnSpc>
              <a:spcBef>
                <a:spcPts val="1200"/>
              </a:spcBef>
              <a:buFont typeface="Calibri,Sans-Serif"/>
              <a:buChar char="●"/>
            </a:pPr>
            <a:r>
              <a:rPr lang="en-GB" sz="1400">
                <a:latin typeface="Calibri"/>
                <a:cs typeface="Calibri"/>
              </a:rPr>
              <a:t>In class at timetabled times - use of double periods preferred</a:t>
            </a:r>
            <a:endParaRPr lang="en-US" sz="1400">
              <a:latin typeface="Calibri"/>
              <a:cs typeface="Calibri"/>
            </a:endParaRPr>
          </a:p>
          <a:p>
            <a:pPr marL="285750" indent="-361950">
              <a:lnSpc>
                <a:spcPct val="140000"/>
              </a:lnSpc>
              <a:buFont typeface="Calibri,Sans-Serif"/>
              <a:buChar char="●"/>
            </a:pPr>
            <a:r>
              <a:rPr lang="en-GB" sz="1400">
                <a:latin typeface="Calibri"/>
                <a:cs typeface="Calibri"/>
              </a:rPr>
              <a:t>Split papers or part of paper within the period(s) allocated</a:t>
            </a:r>
            <a:endParaRPr lang="en-US" sz="1400">
              <a:latin typeface="Calibri"/>
              <a:cs typeface="Calibri"/>
            </a:endParaRPr>
          </a:p>
          <a:p>
            <a:pPr marL="285750" indent="-361950">
              <a:lnSpc>
                <a:spcPct val="140000"/>
              </a:lnSpc>
              <a:buFont typeface="Calibri,Sans-Serif"/>
              <a:buChar char="●"/>
            </a:pPr>
            <a:r>
              <a:rPr lang="en-GB" sz="1400">
                <a:latin typeface="Calibri"/>
                <a:cs typeface="Calibri"/>
              </a:rPr>
              <a:t>It may form coursework in some subjects or a practical performance where this is appropriate</a:t>
            </a:r>
            <a:endParaRPr lang="en-US" sz="1400">
              <a:latin typeface="Calibri"/>
              <a:cs typeface="Calibri"/>
            </a:endParaRPr>
          </a:p>
          <a:p>
            <a:pPr marL="285750" indent="-361950">
              <a:lnSpc>
                <a:spcPct val="140000"/>
              </a:lnSpc>
              <a:buFont typeface="Calibri,Sans-Serif"/>
              <a:buChar char="●"/>
            </a:pPr>
            <a:r>
              <a:rPr lang="en-GB" sz="1400">
                <a:latin typeface="Calibri"/>
                <a:cs typeface="Calibri"/>
              </a:rPr>
              <a:t>Additional Assessment Arrangements will be supported and these may be out with the normal class time.</a:t>
            </a:r>
            <a:endParaRPr lang="en-US" sz="1400">
              <a:latin typeface="Calibri"/>
              <a:cs typeface="Calibri"/>
            </a:endParaRPr>
          </a:p>
          <a:p>
            <a:pPr marL="285750" indent="-361950">
              <a:lnSpc>
                <a:spcPct val="140000"/>
              </a:lnSpc>
              <a:buFont typeface="Calibri,Sans-Serif"/>
              <a:buChar char="●"/>
            </a:pPr>
            <a:r>
              <a:rPr lang="en-GB" sz="1400">
                <a:latin typeface="Calibri"/>
                <a:cs typeface="Calibri"/>
              </a:rPr>
              <a:t>Spread  of assessments across the week as much as possible. We will endeavour to only have two assessments as a maximum in one day, per learner.</a:t>
            </a:r>
            <a:endParaRPr lang="en-US" sz="1400">
              <a:latin typeface="Calibri"/>
              <a:cs typeface="Calibri"/>
            </a:endParaRPr>
          </a:p>
          <a:p>
            <a:pPr marL="114300">
              <a:lnSpc>
                <a:spcPct val="114999"/>
              </a:lnSpc>
            </a:pPr>
            <a:endParaRPr lang="en-GB" sz="1400">
              <a:latin typeface="Calibri"/>
              <a:cs typeface="Calibri"/>
            </a:endParaRPr>
          </a:p>
          <a:p>
            <a:endParaRPr lang="en-GB" sz="1400">
              <a:latin typeface="Calibri"/>
              <a:cs typeface="Calibri"/>
            </a:endParaRPr>
          </a:p>
        </p:txBody>
      </p:sp>
    </p:spTree>
    <p:extLst>
      <p:ext uri="{BB962C8B-B14F-4D97-AF65-F5344CB8AC3E}">
        <p14:creationId xmlns:p14="http://schemas.microsoft.com/office/powerpoint/2010/main" val="10701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21" y="4236446"/>
            <a:ext cx="552351" cy="746778"/>
          </a:xfrm>
          <a:prstGeom prst="rect">
            <a:avLst/>
          </a:prstGeom>
        </p:spPr>
      </p:pic>
      <p:sp>
        <p:nvSpPr>
          <p:cNvPr id="7" name="Google Shape;54;p1">
            <a:extLst>
              <a:ext uri="{FF2B5EF4-FFF2-40B4-BE49-F238E27FC236}">
                <a16:creationId xmlns:a16="http://schemas.microsoft.com/office/drawing/2014/main" id="{7DB6C894-BF9D-48BD-B593-DD3AC97EFE63}"/>
              </a:ext>
            </a:extLst>
          </p:cNvPr>
          <p:cNvSpPr txBox="1">
            <a:spLocks/>
          </p:cNvSpPr>
          <p:nvPr/>
        </p:nvSpPr>
        <p:spPr>
          <a:xfrm>
            <a:off x="193354" y="98804"/>
            <a:ext cx="8520600" cy="553250"/>
          </a:xfrm>
          <a:prstGeom prst="rect">
            <a:avLst/>
          </a:prstGeom>
          <a:noFill/>
          <a:ln>
            <a:noFill/>
          </a:ln>
        </p:spPr>
        <p:txBody>
          <a:bodyPr spcFirstLastPara="1" wrap="square" lIns="91425" tIns="91425" rIns="91425" bIns="91425" anchor="b"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14300" algn="ctr"/>
            <a:r>
              <a:rPr lang="en-GB" b="1"/>
              <a:t>Stage 2 – Feedback on your child’s progress</a:t>
            </a:r>
          </a:p>
        </p:txBody>
      </p:sp>
      <p:sp>
        <p:nvSpPr>
          <p:cNvPr id="3" name="Text Placeholder 2">
            <a:extLst>
              <a:ext uri="{FF2B5EF4-FFF2-40B4-BE49-F238E27FC236}">
                <a16:creationId xmlns:a16="http://schemas.microsoft.com/office/drawing/2014/main" id="{390787C0-745B-4539-8FB4-435D695E0508}"/>
              </a:ext>
            </a:extLst>
          </p:cNvPr>
          <p:cNvSpPr>
            <a:spLocks noGrp="1"/>
          </p:cNvSpPr>
          <p:nvPr>
            <p:ph type="body" idx="1"/>
          </p:nvPr>
        </p:nvSpPr>
        <p:spPr>
          <a:xfrm>
            <a:off x="188885" y="822192"/>
            <a:ext cx="8766229" cy="3050561"/>
          </a:xfrm>
        </p:spPr>
        <p:txBody>
          <a:bodyPr>
            <a:normAutofit fontScale="92500" lnSpcReduction="10000"/>
          </a:bodyPr>
          <a:lstStyle/>
          <a:p>
            <a:r>
              <a:rPr lang="en-GB" sz="1400"/>
              <a:t>Teachers will continually provide feedback to learners on their progress within their qualifications. This may take the form of written feedback, discussion in learner conversations or highlighted through assessment results and identified next steps.</a:t>
            </a:r>
          </a:p>
          <a:p>
            <a:endParaRPr lang="en-GB" sz="1400"/>
          </a:p>
          <a:p>
            <a:r>
              <a:rPr lang="en-GB" sz="1400"/>
              <a:t>We will provide a Summary report home which will highlight brief learning targets as well as highlighting working grades at that point (on or around 12th May). This report should be used by the learner to highlight areas of focus and should help you support them in their preparation for final assessments too.</a:t>
            </a:r>
          </a:p>
          <a:p>
            <a:endParaRPr lang="en-GB" sz="1400"/>
          </a:p>
          <a:p>
            <a:r>
              <a:rPr lang="en-GB" sz="1400"/>
              <a:t>We will then issue a letter detailing provisional awards in June (on or around 16th June). This will allow young people and yourselves an opportunity to discuss any queries with us before the Summer break.</a:t>
            </a:r>
          </a:p>
          <a:p>
            <a:endParaRPr lang="en-GB" sz="1400"/>
          </a:p>
          <a:p>
            <a:r>
              <a:rPr lang="en-GB" sz="1400"/>
              <a:t>SQA will then issue final results in August. This date has remained unchanged – 10th August, 2021.</a:t>
            </a:r>
          </a:p>
          <a:p>
            <a:endParaRPr lang="en-GB" sz="11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147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21" y="4236446"/>
            <a:ext cx="552351" cy="746778"/>
          </a:xfrm>
          <a:prstGeom prst="rect">
            <a:avLst/>
          </a:prstGeom>
        </p:spPr>
      </p:pic>
      <p:sp>
        <p:nvSpPr>
          <p:cNvPr id="7" name="Google Shape;54;p1">
            <a:extLst>
              <a:ext uri="{FF2B5EF4-FFF2-40B4-BE49-F238E27FC236}">
                <a16:creationId xmlns:a16="http://schemas.microsoft.com/office/drawing/2014/main" id="{7DB6C894-BF9D-48BD-B593-DD3AC97EFE63}"/>
              </a:ext>
            </a:extLst>
          </p:cNvPr>
          <p:cNvSpPr txBox="1">
            <a:spLocks/>
          </p:cNvSpPr>
          <p:nvPr/>
        </p:nvSpPr>
        <p:spPr>
          <a:xfrm>
            <a:off x="193354" y="458498"/>
            <a:ext cx="8520600" cy="502005"/>
          </a:xfrm>
          <a:prstGeom prst="rect">
            <a:avLst/>
          </a:prstGeom>
          <a:noFill/>
          <a:ln>
            <a:noFill/>
          </a:ln>
        </p:spPr>
        <p:txBody>
          <a:bodyPr spcFirstLastPara="1" wrap="square" lIns="91425" tIns="91425" rIns="91425" bIns="91425" anchor="b"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14300" algn="ctr"/>
            <a:r>
              <a:rPr lang="en-GB" b="1">
                <a:cs typeface="Calibri"/>
              </a:rPr>
              <a:t>Stage 2 –Roles and Responsibilities</a:t>
            </a:r>
          </a:p>
          <a:p>
            <a:pPr marL="114300" algn="ctr"/>
            <a:endParaRPr lang="en-GB" b="1">
              <a:latin typeface="Calibri"/>
              <a:cs typeface="Calibri"/>
            </a:endParaRPr>
          </a:p>
        </p:txBody>
      </p:sp>
      <p:sp>
        <p:nvSpPr>
          <p:cNvPr id="3" name="Text Placeholder 2">
            <a:extLst>
              <a:ext uri="{FF2B5EF4-FFF2-40B4-BE49-F238E27FC236}">
                <a16:creationId xmlns:a16="http://schemas.microsoft.com/office/drawing/2014/main" id="{390787C0-745B-4539-8FB4-435D695E0508}"/>
              </a:ext>
            </a:extLst>
          </p:cNvPr>
          <p:cNvSpPr>
            <a:spLocks noGrp="1"/>
          </p:cNvSpPr>
          <p:nvPr>
            <p:ph type="body" idx="1"/>
          </p:nvPr>
        </p:nvSpPr>
        <p:spPr>
          <a:xfrm>
            <a:off x="250357" y="1071406"/>
            <a:ext cx="8893643" cy="2719917"/>
          </a:xfrm>
        </p:spPr>
        <p:txBody>
          <a:bodyPr>
            <a:normAutofit fontScale="77500" lnSpcReduction="20000"/>
          </a:bodyPr>
          <a:lstStyle/>
          <a:p>
            <a:pPr marL="114300"/>
            <a:r>
              <a:rPr lang="en-GB" sz="2200">
                <a:latin typeface="Calibri"/>
                <a:cs typeface="Calibri"/>
              </a:rPr>
              <a:t>Teachers - Learning, teaching and consolidation of learning continues. Teachers must also inform all young people of assessment arrangements for the term ahead. Start to develop provisional results.</a:t>
            </a:r>
          </a:p>
          <a:p>
            <a:pPr marL="114300" lvl="0"/>
            <a:endParaRPr lang="en-GB" sz="2200">
              <a:latin typeface="Calibri"/>
              <a:cs typeface="Calibri"/>
            </a:endParaRPr>
          </a:p>
          <a:p>
            <a:pPr marL="114300"/>
            <a:r>
              <a:rPr lang="en-GB" sz="2200">
                <a:latin typeface="Calibri"/>
                <a:cs typeface="Calibri"/>
              </a:rPr>
              <a:t>Young People – Engage fully within learning and also prepare well for all assessments. Attend supported study sessions where available, including any targeted support you have been identified for. Do your very best and ask questions </a:t>
            </a:r>
            <a:r>
              <a:rPr lang="en-GB" sz="2200">
                <a:solidFill>
                  <a:schemeClr val="tx1">
                    <a:lumMod val="65000"/>
                    <a:lumOff val="35000"/>
                  </a:schemeClr>
                </a:solidFill>
                <a:latin typeface="Calibri"/>
                <a:cs typeface="Calibri"/>
              </a:rPr>
              <a:t>to help your understanding!</a:t>
            </a:r>
            <a:endParaRPr lang="en-GB" sz="2200">
              <a:latin typeface="Calibri"/>
              <a:cs typeface="Calibri"/>
            </a:endParaRPr>
          </a:p>
          <a:p>
            <a:pPr marL="114300" lvl="0"/>
            <a:endParaRPr lang="en-GB" sz="2200">
              <a:latin typeface="Calibri"/>
              <a:cs typeface="Calibri"/>
            </a:endParaRPr>
          </a:p>
          <a:p>
            <a:pPr marL="114300"/>
            <a:r>
              <a:rPr lang="en-GB" sz="2200">
                <a:latin typeface="Calibri"/>
                <a:cs typeface="Calibri"/>
              </a:rPr>
              <a:t>SQA - During May, on a proportionate basis, SQA will select courses from each school and college for national quality assurance and provide subject-specific feedback. </a:t>
            </a:r>
          </a:p>
          <a:p>
            <a:pPr marL="114300" lvl="0"/>
            <a:endParaRPr lang="en-GB" sz="1600">
              <a:latin typeface="Calibri"/>
              <a:cs typeface="Calibri"/>
            </a:endParaRPr>
          </a:p>
          <a:p>
            <a:pPr marL="114300" lvl="0"/>
            <a:endParaRPr lang="en-GB" sz="1600">
              <a:latin typeface="Calibri"/>
              <a:cs typeface="Calibri"/>
            </a:endParaRPr>
          </a:p>
        </p:txBody>
      </p:sp>
    </p:spTree>
    <p:extLst>
      <p:ext uri="{BB962C8B-B14F-4D97-AF65-F5344CB8AC3E}">
        <p14:creationId xmlns:p14="http://schemas.microsoft.com/office/powerpoint/2010/main" val="230307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21" y="4236446"/>
            <a:ext cx="552351" cy="746778"/>
          </a:xfrm>
          <a:prstGeom prst="rect">
            <a:avLst/>
          </a:prstGeom>
        </p:spPr>
      </p:pic>
      <p:sp>
        <p:nvSpPr>
          <p:cNvPr id="7" name="Google Shape;54;p1">
            <a:extLst>
              <a:ext uri="{FF2B5EF4-FFF2-40B4-BE49-F238E27FC236}">
                <a16:creationId xmlns:a16="http://schemas.microsoft.com/office/drawing/2014/main" id="{7DB6C894-BF9D-48BD-B593-DD3AC97EFE63}"/>
              </a:ext>
            </a:extLst>
          </p:cNvPr>
          <p:cNvSpPr txBox="1">
            <a:spLocks/>
          </p:cNvSpPr>
          <p:nvPr/>
        </p:nvSpPr>
        <p:spPr>
          <a:xfrm>
            <a:off x="188885" y="160276"/>
            <a:ext cx="8520600" cy="502005"/>
          </a:xfrm>
          <a:prstGeom prst="rect">
            <a:avLst/>
          </a:prstGeom>
          <a:noFill/>
          <a:ln>
            <a:noFill/>
          </a:ln>
        </p:spPr>
        <p:txBody>
          <a:bodyPr spcFirstLastPara="1" wrap="square" lIns="91425" tIns="91425" rIns="91425" bIns="91425" anchor="b"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14300" algn="ctr"/>
            <a:r>
              <a:rPr lang="en-GB" b="1"/>
              <a:t>Next Steps and Stage 3 of the ACM</a:t>
            </a:r>
          </a:p>
        </p:txBody>
      </p:sp>
      <p:sp>
        <p:nvSpPr>
          <p:cNvPr id="3" name="Text Placeholder 2">
            <a:extLst>
              <a:ext uri="{FF2B5EF4-FFF2-40B4-BE49-F238E27FC236}">
                <a16:creationId xmlns:a16="http://schemas.microsoft.com/office/drawing/2014/main" id="{390787C0-745B-4539-8FB4-435D695E0508}"/>
              </a:ext>
            </a:extLst>
          </p:cNvPr>
          <p:cNvSpPr>
            <a:spLocks noGrp="1"/>
          </p:cNvSpPr>
          <p:nvPr>
            <p:ph type="body" idx="1"/>
          </p:nvPr>
        </p:nvSpPr>
        <p:spPr>
          <a:xfrm>
            <a:off x="0" y="965590"/>
            <a:ext cx="8893643" cy="2620255"/>
          </a:xfrm>
        </p:spPr>
        <p:txBody>
          <a:bodyPr>
            <a:normAutofit fontScale="92500" lnSpcReduction="20000"/>
          </a:bodyPr>
          <a:lstStyle/>
          <a:p>
            <a:pPr marL="114300"/>
            <a:r>
              <a:rPr lang="en-GB" sz="1600">
                <a:solidFill>
                  <a:schemeClr val="bg2"/>
                </a:solidFill>
                <a:latin typeface="Calibri"/>
                <a:cs typeface="Calibri"/>
              </a:rPr>
              <a:t>Next steps and further information: SQA and ourselves will continue to provide further information about each stage of the model and remain committed to working together with yourselves during this difficult time to deliver fair and credible results for all our learners. </a:t>
            </a:r>
            <a:endParaRPr lang="en-US">
              <a:solidFill>
                <a:schemeClr val="bg2"/>
              </a:solidFill>
            </a:endParaRPr>
          </a:p>
          <a:p>
            <a:pPr marL="114300"/>
            <a:endParaRPr lang="en-GB" sz="1600">
              <a:solidFill>
                <a:schemeClr val="bg2"/>
              </a:solidFill>
              <a:latin typeface="Calibri"/>
              <a:cs typeface="Calibri"/>
            </a:endParaRPr>
          </a:p>
          <a:p>
            <a:pPr marL="114300"/>
            <a:r>
              <a:rPr lang="en-GB" sz="1600">
                <a:solidFill>
                  <a:schemeClr val="bg2"/>
                </a:solidFill>
                <a:highlight>
                  <a:srgbClr val="FFFFFF"/>
                </a:highlight>
                <a:latin typeface="Calibri"/>
                <a:ea typeface="Arial"/>
                <a:cs typeface="Calibri"/>
                <a:sym typeface="Arial"/>
              </a:rPr>
              <a:t>Stage 3: end May to 25 June 2021 - Schools and  local authorities along with SQA will work through </a:t>
            </a:r>
            <a:r>
              <a:rPr lang="en-GB" sz="1600">
                <a:solidFill>
                  <a:schemeClr val="tx1">
                    <a:lumMod val="65000"/>
                    <a:lumOff val="35000"/>
                  </a:schemeClr>
                </a:solidFill>
                <a:highlight>
                  <a:srgbClr val="FFFFFF"/>
                </a:highlight>
                <a:latin typeface="Calibri"/>
                <a:ea typeface="Arial"/>
                <a:cs typeface="Calibri"/>
                <a:sym typeface="Arial"/>
              </a:rPr>
              <a:t>the</a:t>
            </a:r>
            <a:r>
              <a:rPr lang="en-GB" sz="1600">
                <a:solidFill>
                  <a:schemeClr val="bg2"/>
                </a:solidFill>
                <a:highlight>
                  <a:srgbClr val="FFFFFF"/>
                </a:highlight>
                <a:latin typeface="Calibri"/>
                <a:ea typeface="Arial"/>
                <a:cs typeface="Calibri"/>
                <a:sym typeface="Arial"/>
              </a:rPr>
              <a:t> final stages of local and national quality assurance and feedback, to reach provisional results that are consistent, equitable and fair.</a:t>
            </a:r>
            <a:endParaRPr lang="en-GB" sz="1600">
              <a:solidFill>
                <a:schemeClr val="bg2"/>
              </a:solidFill>
              <a:highlight>
                <a:srgbClr val="FFFFFF"/>
              </a:highlight>
              <a:latin typeface="Calibri"/>
              <a:ea typeface="Arial"/>
              <a:cs typeface="Calibri"/>
            </a:endParaRPr>
          </a:p>
          <a:p>
            <a:pPr marL="114300"/>
            <a:endParaRPr lang="en-GB" sz="1600">
              <a:solidFill>
                <a:schemeClr val="bg2"/>
              </a:solidFill>
              <a:highlight>
                <a:srgbClr val="FFFFFF"/>
              </a:highlight>
              <a:latin typeface="Calibri"/>
              <a:ea typeface="Arial"/>
              <a:cs typeface="Calibri"/>
              <a:sym typeface="Arial"/>
            </a:endParaRPr>
          </a:p>
          <a:p>
            <a:pPr marL="114300"/>
            <a:r>
              <a:rPr lang="en-GB" sz="1600">
                <a:solidFill>
                  <a:schemeClr val="bg2"/>
                </a:solidFill>
                <a:highlight>
                  <a:srgbClr val="FFFFFF"/>
                </a:highlight>
                <a:latin typeface="Calibri"/>
                <a:ea typeface="Arial"/>
                <a:cs typeface="Calibri"/>
                <a:sym typeface="Arial"/>
              </a:rPr>
              <a:t>Beyond Stage 3: Unlike last year, SQA will not make changes to provisional awards. This is due to the Quality Assurance that is taking place in schools prior to their final submission to ensure they are correct, fair and equitable at this stage.</a:t>
            </a:r>
            <a:endParaRPr lang="en-GB" sz="1600">
              <a:solidFill>
                <a:schemeClr val="bg2"/>
              </a:solidFill>
              <a:highlight>
                <a:srgbClr val="FFFFFF"/>
              </a:highlight>
              <a:latin typeface="Calibri"/>
              <a:ea typeface="Arial"/>
              <a:cs typeface="Calibri"/>
            </a:endParaRPr>
          </a:p>
          <a:p>
            <a:pPr marL="114300"/>
            <a:endParaRPr lang="en-GB" sz="1600">
              <a:latin typeface="Calibri"/>
              <a:cs typeface="Calibri"/>
            </a:endParaRPr>
          </a:p>
        </p:txBody>
      </p:sp>
    </p:spTree>
    <p:extLst>
      <p:ext uri="{BB962C8B-B14F-4D97-AF65-F5344CB8AC3E}">
        <p14:creationId xmlns:p14="http://schemas.microsoft.com/office/powerpoint/2010/main" val="243376853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A0AB4B538C47478018230E3F0D3A33" ma:contentTypeVersion="12" ma:contentTypeDescription="Create a new document." ma:contentTypeScope="" ma:versionID="8d28f45136ac079e6b57b116746bd44f">
  <xsd:schema xmlns:xsd="http://www.w3.org/2001/XMLSchema" xmlns:xs="http://www.w3.org/2001/XMLSchema" xmlns:p="http://schemas.microsoft.com/office/2006/metadata/properties" xmlns:ns3="3e9b4d11-b552-43b7-b53d-3b4e5ee6b263" xmlns:ns4="912338e4-02e6-4620-85c2-14e98d2d9dab" targetNamespace="http://schemas.microsoft.com/office/2006/metadata/properties" ma:root="true" ma:fieldsID="79f19dbafecfc3917338be7aacbd2bd1" ns3:_="" ns4:_="">
    <xsd:import namespace="3e9b4d11-b552-43b7-b53d-3b4e5ee6b263"/>
    <xsd:import namespace="912338e4-02e6-4620-85c2-14e98d2d9da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9b4d11-b552-43b7-b53d-3b4e5ee6b26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2338e4-02e6-4620-85c2-14e98d2d9d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AB27B5-D575-4F0C-B241-B0C512271AB3}">
  <ds:schemaRefs>
    <ds:schemaRef ds:uri="3e9b4d11-b552-43b7-b53d-3b4e5ee6b263"/>
    <ds:schemaRef ds:uri="912338e4-02e6-4620-85c2-14e98d2d9dab"/>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CF70D2-474B-4635-B7A7-4CE4C044F79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912338e4-02e6-4620-85c2-14e98d2d9dab"/>
    <ds:schemaRef ds:uri="3e9b4d11-b552-43b7-b53d-3b4e5ee6b263"/>
    <ds:schemaRef ds:uri="http://www.w3.org/XML/1998/namespace"/>
    <ds:schemaRef ds:uri="http://purl.org/dc/elements/1.1/"/>
  </ds:schemaRefs>
</ds:datastoreItem>
</file>

<file path=customXml/itemProps3.xml><?xml version="1.0" encoding="utf-8"?>
<ds:datastoreItem xmlns:ds="http://schemas.openxmlformats.org/officeDocument/2006/customXml" ds:itemID="{148AE60B-FDB3-4FE3-91CD-29F50A4C87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3502</Words>
  <Application>Microsoft Office PowerPoint</Application>
  <PresentationFormat>On-screen Show (16:9)</PresentationFormat>
  <Paragraphs>180</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Calibri,Sans-Serif</vt:lpstr>
      <vt:lpstr>Roboto</vt:lpstr>
      <vt:lpstr>Calibri</vt:lpstr>
      <vt:lpstr>Arial</vt:lpstr>
      <vt:lpstr>Open Sans</vt:lpstr>
      <vt:lpstr>Simple Light</vt:lpstr>
      <vt:lpstr>PowerPoint Presentation</vt:lpstr>
      <vt:lpstr>PowerPoint Presentation</vt:lpstr>
      <vt:lpstr>We are now in Stage 2 of the Alternative Certification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the purpose of the Alternative Certification Model?   This session, due to the ongoing COVID-19 pandemic, all National 5, Higher and Advanced Higher external assessments has been cancelled. Qualifications for these courses will be awarded based on work completed by students in school.   The purpose of this guidance document is to share our key principles and processes to support the Alternative Certification Model and is informed by national publications from the SQA and Education Scotland and local guidelines issued by Stirling Council.  What are Provisional Results and why are they required?   A provisional result is a professional judgement of a final grade and band for all National 5, Higher and Advanced Higher courses. Each provisional result must be realistic and based on evidence gathered through assessments completed in school.  Schools must submit provisional results to the SQA by 25 June 2021 following the processes and procedures outlined in the Alternative Certification Model.   As provisional results are an integral part of the awarding process for all National Qualifications. It is crucial that this process is fair and equitable for all candidates.  </vt:lpstr>
      <vt:lpstr> How will Provisional Results be decided?   Provisional results will be decided based on evidence gathered throughout the session for each subject/level through on-going assessment opportunities. These assessment opportunities will allow students to demonstrate the skills, knowledge and understanding required by the key aspects of each course. SQA guidance indicates that assessment evidence used for provisional results should come from assessments similar to final course awards.   The number of assessments may vary across subjects. This is due to the nature of individual subjects and how they are taught. Each subject will decide upon the type and amount of formal assessment opportunities which will allow students to cover the key course components. Depending on the subject, formal assessments will by their nature involve different types of tasks and different conditions. All assessments used will be validated to ensure that they are of an appropriate standard and challenge.  A number of these assessments will take place in May/June 2021.   How will each subject/level decide Provisional Results?   Each subject using both information from the SQA as well as their own knowledge of the assessments that young people have completed in the subject will develop a validated system that ensures a consistent approach is used for each student and includes the following information, specific to each subject:  ● Course components required.  ● Evidence required.  ● Conditions of assessment.  ● The moderation and quality assurance process.  ● Processes to ensure the assessment is accessible by all.        </vt:lpstr>
      <vt:lpstr>   When, where and how will formal assessments be carried out?   All formal assessment to support Provisional Results are planned as part of normal learning and teaching and undertaken during class time. This advice is also in keeping with our current measures and mitigations to ensure public health and safety during the ongoing COVID-19 pandemic.   As advised by SQA guidance, some assessments will be ‘broken up’ into smaller sections. We believe that this supports an approach to more gradual, manageable assessment - undertaken at times most appropriate to the subjects and courses.  Students will also receive notice of planned formal assessments from their subject teachers - with clear guidance shared with students in person, and via Google Classroom, about the timing, content and assessment conditions required.  How will we moderate our assessment judgements?   We have a range of moderation processes in place to ensure that all judgments are fair, robust and consistent.   At school level, all subjects are following SQA guidance. The assessments used are of appropriate content and challenge and are subject to checking and validation prior to use. Student evidence is also checked through activities such as cross marking and Principal Teacher sampling.   All staff from across Stirling schools are working together in their subject groups to validate assessments and moderate and cross mark learner evidence to ensure that assessment judgements are accurate.   During May, the SQA will request, review and provide feedback on samples of assessment evidence from each school and college.   </vt:lpstr>
      <vt:lpstr> How will we ensure equity and fairness for all learners?   Ensuring equity and fairness for all candidates is an important part of our process in determining Provisional Results.   For students with an additional support need, Alternative Assessment Arrangements (AAA) will continue to be applied to all formal assessment opportunities. We are going to continue to follow our internal processes for determining AAA requirements, communicating with families and quality assuring the evidence to support these needs. Any adaptations to seating plans or rooming to accommodate assessments, will be appropriately dated and recorded to support COVID contact tracing.  What happens if a young person has to self isolate during the assessment period?  We have a final date to work to for submission of provisional awards to SQA. If we have to delay an assessment for a young person and we have time to, we will ensure an alternative, fair assessment is put in place for them.   For some practical subjects, my young person feels they have missed learning due to covid restrictions. What will be put in place to ensure they are not penalised?  SQA and ourselves have made modifications to reduce the assessment requirements this year. For example, in Music and Physical Education, learners have the option to only be assessed in one instrument or sport, rather than two as would happen in a normal year.      </vt:lpstr>
      <vt:lpstr>  When and how will young people receive their results?   These will arrive to all young people on the 10th august and will be delivered via post and through text/e-mail if you have signed up using MySQA.org.uk  What is Quality Assurance?  Quality Assurance is a strong set of checks to support teacher judgements and makes sure results are fair across the country. The checks take place in school between other teachers, with other schools in Glasgow and by the SQA. This ensures that an A awarded in the North of Scotland is of the same standard as an A in the South of Scotland.  Will a young person be able to appeal their result?  The appeals process is still being developed. It is taking on the views of parents/carers, teachers and young people and will be shared when confirmed.   </vt:lpstr>
      <vt:lpstr>We are committed to ensuring all young people are awarded the results they have worked hard to demonstrate this session.  We will continue to update young people and yourselves over the coming weeks to ensure there are no surprise results in August.  We now need young people to continue to work hard and continue to ensure they demonstrate their very best throughout April, May and June.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NQ Assessment Parent Briefing</dc:title>
  <dc:creator>Elaine Bannatyne</dc:creator>
  <cp:lastModifiedBy>AThyne (King's Park)</cp:lastModifiedBy>
  <cp:revision>1</cp:revision>
  <dcterms:modified xsi:type="dcterms:W3CDTF">2021-04-28T08:25:23Z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0x010100EDA0AB4B538C47478018230E3F0D3A33</vt:lpwstr>
  </property>
</Properties>
</file>