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9" r:id="rId3"/>
    <p:sldId id="275" r:id="rId4"/>
    <p:sldId id="284" r:id="rId5"/>
    <p:sldId id="281" r:id="rId6"/>
    <p:sldId id="282" r:id="rId7"/>
    <p:sldId id="283" r:id="rId8"/>
    <p:sldId id="280" r:id="rId9"/>
    <p:sldId id="269" r:id="rId10"/>
    <p:sldId id="257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>
      <p:cViewPr varScale="1">
        <p:scale>
          <a:sx n="63" d="100"/>
          <a:sy n="63" d="100"/>
        </p:scale>
        <p:origin x="119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6E69E-6AD2-4A7A-B4C2-B46B3D3FB3C3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D5FA-595A-4F5B-93BD-4FD596828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9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9B23799-EAD6-4448-A9AF-C8731A747437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12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79938" cy="3435350"/>
          </a:xfrm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xfrm>
            <a:off x="685637" y="4346296"/>
            <a:ext cx="5486727" cy="4114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1" tIns="45226" rIns="90451" bIns="45226"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5275" y="8685167"/>
            <a:ext cx="2971092" cy="45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1" tIns="45226" rIns="90451" bIns="45226" anchor="b"/>
          <a:lstStyle>
            <a:lvl1pPr defTabSz="9175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F4B02AE-C7CB-4FF2-847F-A154B35DFAC1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MyExam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personal timetable, view your exam schedule, add notes and add to other calendars</a:t>
            </a:r>
          </a:p>
          <a:p>
            <a:endParaRPr lang="en-GB" dirty="0"/>
          </a:p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MyStudyPlan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 your revision by creating your own study plan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if tech, download apps or look at online version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timetable builder.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5BA-EE0D-47E8-976D-A8B15995BA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8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MyExam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personal timetable, view your exam schedule, add notes and add to other calendars</a:t>
            </a:r>
          </a:p>
          <a:p>
            <a:endParaRPr lang="en-GB" dirty="0"/>
          </a:p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MyStudyPlan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 your revision by creating your own study plan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if tech, download apps or look at online version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timetable builder.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5BA-EE0D-47E8-976D-A8B15995BA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2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MyExam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personal timetable, view your exam schedule, add notes and add to other calendars</a:t>
            </a:r>
          </a:p>
          <a:p>
            <a:endParaRPr lang="en-GB" dirty="0"/>
          </a:p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MyStudyPlan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 your revision by creating your own study plan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if tech, download apps or look at online version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timetable builder.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5BA-EE0D-47E8-976D-A8B15995BA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6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MyExam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personal timetable, view your exam schedule, add notes and add to other calendars</a:t>
            </a:r>
          </a:p>
          <a:p>
            <a:endParaRPr lang="en-GB" dirty="0"/>
          </a:p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MyStudyPlan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 your revision by creating your own study plan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if tech, download apps or look at online version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timetable builder.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5BA-EE0D-47E8-976D-A8B15995BA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7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MyExam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personal timetable, view your exam schedule, add notes and add to other calendars</a:t>
            </a:r>
          </a:p>
          <a:p>
            <a:endParaRPr lang="en-GB" dirty="0"/>
          </a:p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MyStudyPlan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 your revision by creating your own study plan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if tech, download apps or look at online version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timetable builder.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5BA-EE0D-47E8-976D-A8B15995BA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5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MyExam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personal timetable, view your exam schedule, add notes and add to other calendars</a:t>
            </a:r>
          </a:p>
          <a:p>
            <a:endParaRPr lang="en-GB" dirty="0"/>
          </a:p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MyStudyPlan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 your revision by creating your own study plan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if tech, download apps or look at online version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timetable builder.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5BA-EE0D-47E8-976D-A8B15995BA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8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Activity: find a past paper for your</a:t>
            </a:r>
            <a:r>
              <a:rPr lang="en-GB" baseline="0" dirty="0"/>
              <a:t> best/favourite subject. Questions arising.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5BA-EE0D-47E8-976D-A8B15995BA6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08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D5FA-595A-4F5B-93BD-4FD596828F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8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2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3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5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287A-9972-6D4B-A96F-604E06174C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A807-2285-DD40-B1FB-05CEA5AF7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lide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5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287A-9972-6D4B-A96F-604E06174C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A807-2285-DD40-B1FB-05CEA5AF7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lide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7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287A-9972-6D4B-A96F-604E06174C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A807-2285-DD40-B1FB-05CEA5AF7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_DSC9734 (1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SQA_powerpoint_top_left_cur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8064" cy="29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9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287A-9972-6D4B-A96F-604E06174C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A807-2285-DD40-B1FB-05CEA5AF7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lides 4-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287A-9972-6D4B-A96F-604E06174C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A807-2285-DD40-B1FB-05CEA5AF7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Slides 11-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07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287A-9972-6D4B-A96F-604E06174C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A807-2285-DD40-B1FB-05CEA5AF7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lide 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3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BBD4F3-41E8-4FBF-89AC-14A1EF42E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6BE573-2E4A-49C7-9586-52CC39912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726DCD-FCB2-4615-9077-AAE34CA15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DBF2A-77FE-42F0-995C-74302E5475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566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18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62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0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36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9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3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4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2D5B-32B7-40ED-8FCC-11E50BA65297}" type="datetimeFigureOut">
              <a:rPr lang="en-GB" smtClean="0"/>
              <a:t>27/11/2021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66EDF-994C-415A-9791-AF236554C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2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0B287A-9972-6D4B-A96F-604E06174C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E3EA807-2285-DD40-B1FB-05CEA5AF7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goil.com/study-suppor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pastpap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4408488" y="712788"/>
            <a:ext cx="434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4587875" y="684213"/>
            <a:ext cx="39449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800">
              <a:latin typeface="Calibri" pitchFamily="34" charset="0"/>
            </a:endParaRPr>
          </a:p>
        </p:txBody>
      </p:sp>
      <p:grpSp>
        <p:nvGrpSpPr>
          <p:cNvPr id="4100" name="Group 13"/>
          <p:cNvGrpSpPr>
            <a:grpSpLocks/>
          </p:cNvGrpSpPr>
          <p:nvPr/>
        </p:nvGrpSpPr>
        <p:grpSpPr bwMode="auto">
          <a:xfrm>
            <a:off x="0" y="0"/>
            <a:ext cx="685800" cy="6853238"/>
            <a:chOff x="0" y="-3"/>
            <a:chExt cx="670" cy="4320"/>
          </a:xfrm>
        </p:grpSpPr>
        <p:grpSp>
          <p:nvGrpSpPr>
            <p:cNvPr id="4129" name="Group 14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32" name="Freeform 15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"/>
                  <a:gd name="T16" fmla="*/ 0 h 720"/>
                  <a:gd name="T17" fmla="*/ 1000 w 1000"/>
                  <a:gd name="T18" fmla="*/ 720 h 7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3" name="Freeform 16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4" name="Freeform 17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5" name="Freeform 18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370"/>
                  <a:gd name="T20" fmla="*/ 624 w 624"/>
                  <a:gd name="T21" fmla="*/ 370 h 3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6" name="Freeform 19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7" name="Freeform 20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272"/>
                  <a:gd name="T20" fmla="*/ 624 w 624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8" name="Freeform 21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362"/>
                  <a:gd name="T23" fmla="*/ 632 w 63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9" name="Freeform 22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40" name="Freeform 23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41" name="Freeform 24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370"/>
                  <a:gd name="T20" fmla="*/ 624 w 624"/>
                  <a:gd name="T21" fmla="*/ 370 h 3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42" name="Freeform 25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43" name="Freeform 26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272"/>
                  <a:gd name="T20" fmla="*/ 624 w 624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44" name="Freeform 27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362"/>
                  <a:gd name="T23" fmla="*/ 632 w 63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45" name="Freeform 28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46" name="Freeform 29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47" name="Freeform 30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370"/>
                  <a:gd name="T20" fmla="*/ 624 w 624"/>
                  <a:gd name="T21" fmla="*/ 370 h 3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48" name="Freeform 31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625"/>
                  <a:gd name="T17" fmla="*/ 291 w 291"/>
                  <a:gd name="T18" fmla="*/ 625 h 6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49" name="Freeform 32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272"/>
                  <a:gd name="T20" fmla="*/ 624 w 624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50" name="Freeform 33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362"/>
                  <a:gd name="T23" fmla="*/ 632 w 63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130" name="Freeform 34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925 h 385"/>
                <a:gd name="T2" fmla="*/ 1 w 5762"/>
                <a:gd name="T3" fmla="*/ 78313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92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2"/>
                <a:gd name="T16" fmla="*/ 0 h 385"/>
                <a:gd name="T17" fmla="*/ 5762 w 5762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1"/>
                <a:gd name="T16" fmla="*/ 0 h 189"/>
                <a:gd name="T17" fmla="*/ 5761 w 5761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01" name="Group 36"/>
          <p:cNvGrpSpPr>
            <a:grpSpLocks/>
          </p:cNvGrpSpPr>
          <p:nvPr/>
        </p:nvGrpSpPr>
        <p:grpSpPr bwMode="auto">
          <a:xfrm>
            <a:off x="346075" y="-9525"/>
            <a:ext cx="358775" cy="6853238"/>
            <a:chOff x="0" y="-3"/>
            <a:chExt cx="670" cy="4320"/>
          </a:xfrm>
        </p:grpSpPr>
        <p:grpSp>
          <p:nvGrpSpPr>
            <p:cNvPr id="4107" name="Group 37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10" name="Freeform 38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"/>
                  <a:gd name="T16" fmla="*/ 0 h 720"/>
                  <a:gd name="T17" fmla="*/ 1000 w 1000"/>
                  <a:gd name="T18" fmla="*/ 720 h 7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1" name="Freeform 39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2" name="Freeform 40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3" name="Freeform 41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370"/>
                  <a:gd name="T20" fmla="*/ 624 w 624"/>
                  <a:gd name="T21" fmla="*/ 370 h 3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4" name="Freeform 42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5" name="Freeform 43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272"/>
                  <a:gd name="T20" fmla="*/ 624 w 624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6" name="Freeform 44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362"/>
                  <a:gd name="T23" fmla="*/ 632 w 63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7" name="Freeform 45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8" name="Freeform 46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9" name="Freeform 47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370"/>
                  <a:gd name="T20" fmla="*/ 624 w 624"/>
                  <a:gd name="T21" fmla="*/ 370 h 3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0" name="Freeform 48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1" name="Freeform 49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272"/>
                  <a:gd name="T20" fmla="*/ 624 w 624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2" name="Freeform 50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362"/>
                  <a:gd name="T23" fmla="*/ 632 w 63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3" name="Freeform 51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4" name="Freeform 52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317"/>
                  <a:gd name="T17" fmla="*/ 624 w 624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5" name="Freeform 53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370"/>
                  <a:gd name="T20" fmla="*/ 624 w 624"/>
                  <a:gd name="T21" fmla="*/ 370 h 3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6" name="Freeform 54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625"/>
                  <a:gd name="T17" fmla="*/ 291 w 291"/>
                  <a:gd name="T18" fmla="*/ 625 h 6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7" name="Freeform 55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272"/>
                  <a:gd name="T20" fmla="*/ 624 w 624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8" name="Freeform 56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362"/>
                  <a:gd name="T23" fmla="*/ 632 w 63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108" name="Freeform 57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925 h 385"/>
                <a:gd name="T2" fmla="*/ 1 w 5762"/>
                <a:gd name="T3" fmla="*/ 78313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92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2"/>
                <a:gd name="T16" fmla="*/ 0 h 385"/>
                <a:gd name="T17" fmla="*/ 5762 w 5762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9" name="Freeform 58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1"/>
                <a:gd name="T16" fmla="*/ 0 h 189"/>
                <a:gd name="T17" fmla="*/ 5761 w 5761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102" name="Picture 55" descr="School Crest"/>
          <p:cNvPicPr>
            <a:picLocks noChangeAspect="1" noChangeArrowheads="1"/>
          </p:cNvPicPr>
          <p:nvPr/>
        </p:nvPicPr>
        <p:blipFill>
          <a:blip r:embed="rId3">
            <a:lum bright="7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77800"/>
            <a:ext cx="45434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94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82" y="332804"/>
            <a:ext cx="8667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331230"/>
            <a:ext cx="24193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602030" y="2081945"/>
            <a:ext cx="6912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Assessment Block  </a:t>
            </a:r>
          </a:p>
          <a:p>
            <a:pPr algn="ctr"/>
            <a:endParaRPr lang="en-GB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Information for Learners</a:t>
            </a:r>
          </a:p>
          <a:p>
            <a:pPr algn="ctr"/>
            <a:endParaRPr lang="en-GB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December 6</a:t>
            </a:r>
            <a:r>
              <a:rPr lang="en-GB" sz="4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16</a:t>
            </a:r>
            <a:r>
              <a:rPr lang="en-GB" sz="4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6858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all..!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217889"/>
            <a:ext cx="8132295" cy="4833148"/>
          </a:xfrm>
        </p:spPr>
        <p:txBody>
          <a:bodyPr>
            <a:normAutofit/>
          </a:bodyPr>
          <a:lstStyle/>
          <a:p>
            <a:pPr algn="ctr"/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73000"/>
            <a:ext cx="2252137" cy="304488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9F281A-6513-41C6-99F6-E24E30E1C9AE}"/>
              </a:ext>
            </a:extLst>
          </p:cNvPr>
          <p:cNvSpPr txBox="1">
            <a:spLocks/>
          </p:cNvSpPr>
          <p:nvPr/>
        </p:nvSpPr>
        <p:spPr>
          <a:xfrm>
            <a:off x="1279849" y="3928201"/>
            <a:ext cx="4779166" cy="5764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pic>
        <p:nvPicPr>
          <p:cNvPr id="10" name="Picture 2" descr="Image result for good luck, do your best">
            <a:extLst>
              <a:ext uri="{FF2B5EF4-FFF2-40B4-BE49-F238E27FC236}">
                <a16:creationId xmlns:a16="http://schemas.microsoft.com/office/drawing/2014/main" id="{0B525EBB-5419-418B-9034-D3F6F726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1" y="2405756"/>
            <a:ext cx="3969633" cy="30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9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0588" y="-171400"/>
            <a:ext cx="569928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sz="3200" b="1" u="sng" kern="0" dirty="0">
                <a:solidFill>
                  <a:srgbClr val="1F497D"/>
                </a:solidFill>
                <a:latin typeface="Arial" pitchFamily="34" charset="0"/>
              </a:rPr>
              <a:t>Assessment Block</a:t>
            </a:r>
            <a:endParaRPr lang="en-GB" sz="2000" b="1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US" sz="3200" b="1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The assessment block has been planned to assess your progress within your learning so far.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US" sz="2000" kern="0" dirty="0">
              <a:latin typeface="+mj-lt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All learners should only have a maximum of 2 assessments per day.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All learners should experience an assessment within the set up of the Assembly Hall.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Disruption has been </a:t>
            </a:r>
            <a:r>
              <a:rPr lang="en-US" sz="2000" kern="0" dirty="0" err="1">
                <a:latin typeface="+mj-lt"/>
              </a:rPr>
              <a:t>minimalised</a:t>
            </a:r>
            <a:r>
              <a:rPr lang="en-US" sz="2000" kern="0" dirty="0">
                <a:latin typeface="+mj-lt"/>
              </a:rPr>
              <a:t> as much as possible to ensure you can continue to learn within class during the assessment period.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Assessments will run from Monday 6</a:t>
            </a:r>
            <a:r>
              <a:rPr lang="en-US" sz="2000" kern="0" baseline="30000" dirty="0">
                <a:latin typeface="+mj-lt"/>
              </a:rPr>
              <a:t>th</a:t>
            </a:r>
            <a:r>
              <a:rPr lang="en-US" sz="2000" kern="0" dirty="0">
                <a:latin typeface="+mj-lt"/>
              </a:rPr>
              <a:t> December – Thursday 16</a:t>
            </a:r>
            <a:r>
              <a:rPr lang="en-US" sz="2000" kern="0" baseline="30000" dirty="0">
                <a:latin typeface="+mj-lt"/>
              </a:rPr>
              <a:t>th</a:t>
            </a:r>
            <a:r>
              <a:rPr lang="en-US" sz="2000" kern="0" dirty="0">
                <a:latin typeface="+mj-lt"/>
              </a:rPr>
              <a:t> December inclusive.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endParaRPr lang="en-US" sz="20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880320" cy="38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5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8942" y="2902287"/>
            <a:ext cx="23053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sz="3200" b="1" u="sng" kern="0" dirty="0">
                <a:solidFill>
                  <a:srgbClr val="1F497D"/>
                </a:solidFill>
                <a:latin typeface="Arial" pitchFamily="34" charset="0"/>
              </a:rPr>
              <a:t>Timetable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GB" sz="2000" b="1" u="sng" kern="0" dirty="0">
                <a:solidFill>
                  <a:srgbClr val="1F497D"/>
                </a:solidFill>
                <a:latin typeface="+mj-lt"/>
              </a:rPr>
              <a:t>Note changes in yellow including Ad H History location, PE time and Admin time/location </a:t>
            </a:r>
            <a:r>
              <a:rPr lang="en-GB" sz="2000" b="1" u="sng" kern="0" dirty="0">
                <a:solidFill>
                  <a:srgbClr val="1F497D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endParaRPr lang="en-US" sz="20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2208" cy="2531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F2EF10-E9C2-47E0-AFBC-1AF4498D3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92" y="252577"/>
            <a:ext cx="6414967" cy="62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3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4716" y="15636"/>
            <a:ext cx="569928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sz="3200" b="1" u="sng" kern="0" dirty="0">
                <a:solidFill>
                  <a:srgbClr val="1F497D"/>
                </a:solidFill>
                <a:latin typeface="Arial" pitchFamily="34" charset="0"/>
              </a:rPr>
              <a:t>Points to note:</a:t>
            </a:r>
            <a:endParaRPr lang="en-GB" sz="2000" b="1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US" sz="3200" b="1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US" sz="2000" b="1" kern="0" dirty="0">
              <a:solidFill>
                <a:srgbClr val="1F497D"/>
              </a:solidFill>
              <a:latin typeface="Arial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There is </a:t>
            </a:r>
            <a:r>
              <a:rPr lang="en-US" sz="2000" b="1" u="sng" kern="0" dirty="0">
                <a:latin typeface="+mj-lt"/>
              </a:rPr>
              <a:t>no study leave</a:t>
            </a:r>
            <a:r>
              <a:rPr lang="en-US" sz="2000" kern="0" dirty="0">
                <a:latin typeface="+mj-lt"/>
              </a:rPr>
              <a:t> during this window of time and full attendance is expected throughout the assessment calendar.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Locations are either in your normal class, assembly hall or small gym (gym 1). </a:t>
            </a:r>
            <a:r>
              <a:rPr lang="en-US" sz="2000" i="1" kern="0" dirty="0">
                <a:latin typeface="+mj-lt"/>
              </a:rPr>
              <a:t>This is unless otherwise noted.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It is important you check with your class teacher regarding individual assessments to ensure you are aware of date, time and location</a:t>
            </a:r>
            <a:r>
              <a:rPr lang="en-US" sz="2000" kern="0" dirty="0">
                <a:latin typeface="Arial" pitchFamily="34" charset="0"/>
              </a:rPr>
              <a:t>.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/>
              <a:t>The letter beside some subjects is the column for that specific class (check this with your class teacher)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880320" cy="38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0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4716" y="15636"/>
            <a:ext cx="56992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sz="3200" b="1" u="sng" kern="0" dirty="0">
                <a:solidFill>
                  <a:srgbClr val="1F497D"/>
                </a:solidFill>
                <a:latin typeface="Arial" pitchFamily="34" charset="0"/>
              </a:rPr>
              <a:t>Our expectations:</a:t>
            </a:r>
            <a:endParaRPr lang="en-GB" sz="2000" b="1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US" sz="2000" b="1" kern="0" dirty="0">
              <a:solidFill>
                <a:srgbClr val="1F497D"/>
              </a:solidFill>
              <a:latin typeface="+mj-lt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Before any assessment, all bags, jackets and valuables must be left in the designated area. All phones must be turned off at this point.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Everyone must arrive at their assessment on time. Any late coming will bring a penalty to your performance as you will have less time to complete the assessment.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Nobody will be able to leave assessments before the end of the time specified.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US" sz="2000" kern="0" dirty="0">
                <a:latin typeface="+mj-lt"/>
              </a:rPr>
              <a:t>Everyone must treat assessments, learners and invigilators with respect at all times.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880320" cy="3894193"/>
          </a:xfrm>
          <a:prstGeom prst="rect">
            <a:avLst/>
          </a:prstGeom>
        </p:spPr>
      </p:pic>
      <p:pic>
        <p:nvPicPr>
          <p:cNvPr id="1026" name="Picture 2" descr="Image result for no mobiles">
            <a:extLst>
              <a:ext uri="{FF2B5EF4-FFF2-40B4-BE49-F238E27FC236}">
                <a16:creationId xmlns:a16="http://schemas.microsoft.com/office/drawing/2014/main" id="{B34807E7-3AFC-4A6C-94FC-13EB890A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45224"/>
            <a:ext cx="1138382" cy="12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rrive on time">
            <a:extLst>
              <a:ext uri="{FF2B5EF4-FFF2-40B4-BE49-F238E27FC236}">
                <a16:creationId xmlns:a16="http://schemas.microsoft.com/office/drawing/2014/main" id="{58771832-39A0-43B0-883B-5CD9C6C41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3" b="10800"/>
          <a:stretch/>
        </p:blipFill>
        <p:spPr bwMode="auto">
          <a:xfrm>
            <a:off x="5344972" y="5441631"/>
            <a:ext cx="1263282" cy="12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e respectful">
            <a:extLst>
              <a:ext uri="{FF2B5EF4-FFF2-40B4-BE49-F238E27FC236}">
                <a16:creationId xmlns:a16="http://schemas.microsoft.com/office/drawing/2014/main" id="{770CD169-DE63-4E9F-ACC9-613E82372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24" y="5441631"/>
            <a:ext cx="1750545" cy="1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4716" y="15636"/>
            <a:ext cx="55917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16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sz="3200" b="1" u="sng" kern="0" dirty="0">
                <a:solidFill>
                  <a:srgbClr val="1F497D"/>
                </a:solidFill>
                <a:latin typeface="Arial" pitchFamily="34" charset="0"/>
              </a:rPr>
              <a:t>Malpractice: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dirty="0"/>
              <a:t>Malpractice means any act that is a breach of SQA requirements.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dirty="0"/>
              <a:t>This may include an act that compromises or attempts to compromise, the process of assessment.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dirty="0"/>
              <a:t>Examples might include: —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GB" dirty="0"/>
              <a:t>completing assessment work on behalf of learners.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GB" dirty="0"/>
              <a:t>falsification of information from another learner.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GB" dirty="0"/>
              <a:t>breaching the security of assessment materials in a way which threatens the integrity of any exam or assessment, including sharing questions.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GB" dirty="0"/>
              <a:t>prohibited items — possessing items that candidates must not have with them at their allocated seat in the examination e.g. notes or a mobile.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r>
              <a:rPr lang="en-GB" kern="0" dirty="0">
                <a:latin typeface="+mj-lt"/>
              </a:rPr>
              <a:t>Conduct during or after an assessment.</a:t>
            </a:r>
            <a:endParaRPr lang="en-US" kern="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880320" cy="3894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2AD87E-1D0C-4612-AE5B-3E957F3EB7B5}"/>
              </a:ext>
            </a:extLst>
          </p:cNvPr>
          <p:cNvSpPr txBox="1"/>
          <p:nvPr/>
        </p:nvSpPr>
        <p:spPr>
          <a:xfrm>
            <a:off x="439284" y="6056401"/>
            <a:ext cx="826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All malpractice will be fully investigated and may result in: a written warning, a revision of marks and/or a disqualification from future assessments.</a:t>
            </a:r>
          </a:p>
        </p:txBody>
      </p:sp>
    </p:spTree>
    <p:extLst>
      <p:ext uri="{BB962C8B-B14F-4D97-AF65-F5344CB8AC3E}">
        <p14:creationId xmlns:p14="http://schemas.microsoft.com/office/powerpoint/2010/main" val="135811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4716" y="15636"/>
            <a:ext cx="569928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200" b="1" u="sng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sz="3200" b="1" u="sng" kern="0" dirty="0">
                <a:solidFill>
                  <a:srgbClr val="1F497D"/>
                </a:solidFill>
                <a:latin typeface="Arial" pitchFamily="34" charset="0"/>
              </a:rPr>
              <a:t>Studying and planning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3600" b="1" kern="0" dirty="0">
              <a:solidFill>
                <a:srgbClr val="1F497D"/>
              </a:solidFill>
              <a:latin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sz="2400" kern="0" dirty="0"/>
              <a:t>It is so important that you plan your time effectively during the assessment block. Focus on the following: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2400" kern="0" dirty="0"/>
          </a:p>
          <a:p>
            <a:pPr marL="571500" lvl="0" indent="-5715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724650" algn="l"/>
              </a:tabLst>
              <a:defRPr/>
            </a:pPr>
            <a:r>
              <a:rPr lang="en-GB" sz="2400" kern="0" dirty="0"/>
              <a:t>Having a study plan</a:t>
            </a:r>
          </a:p>
          <a:p>
            <a:pPr marL="571500" lvl="0" indent="-5715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724650" algn="l"/>
              </a:tabLst>
              <a:defRPr/>
            </a:pPr>
            <a:r>
              <a:rPr lang="en-GB" sz="2400" kern="0" dirty="0"/>
              <a:t>Supported Study</a:t>
            </a:r>
          </a:p>
          <a:p>
            <a:pPr marL="571500" lvl="0" indent="-5715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724650" algn="l"/>
              </a:tabLst>
              <a:defRPr/>
            </a:pPr>
            <a:r>
              <a:rPr lang="en-GB" sz="2400" kern="0" dirty="0"/>
              <a:t>Quiet Study Sessions</a:t>
            </a:r>
          </a:p>
          <a:p>
            <a:pPr marL="571500" lvl="0" indent="-5715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724650" algn="l"/>
              </a:tabLst>
              <a:defRPr/>
            </a:pPr>
            <a:r>
              <a:rPr lang="en-GB" sz="2400" kern="0" dirty="0"/>
              <a:t>Mentor Sessions and target setting</a:t>
            </a:r>
          </a:p>
          <a:p>
            <a:pPr marL="571500" lvl="0" indent="-5715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724650" algn="l"/>
              </a:tabLst>
              <a:defRPr/>
            </a:pPr>
            <a:r>
              <a:rPr lang="en-GB" sz="2400" kern="0" dirty="0"/>
              <a:t>My SQA study tips</a:t>
            </a:r>
          </a:p>
          <a:p>
            <a:pPr marL="571500" lvl="0" indent="-5715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724650" algn="l"/>
              </a:tabLst>
              <a:defRPr/>
            </a:pPr>
            <a:r>
              <a:rPr lang="en-GB" sz="2400" kern="0" dirty="0"/>
              <a:t>Having access to all class materials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724650" algn="l"/>
              </a:tabLst>
              <a:defRPr/>
            </a:pPr>
            <a:r>
              <a:rPr lang="en-GB" sz="2400" kern="0" dirty="0"/>
              <a:t>E-</a:t>
            </a:r>
            <a:r>
              <a:rPr lang="en-GB" sz="2400" kern="0" dirty="0" err="1"/>
              <a:t>Sgoil</a:t>
            </a:r>
            <a:r>
              <a:rPr lang="en-GB" sz="2400" kern="0" dirty="0"/>
              <a:t> live study webinars - </a:t>
            </a:r>
            <a:r>
              <a:rPr lang="en-GB" sz="2400" kern="0" dirty="0">
                <a:hlinkClick r:id="rId3"/>
              </a:rPr>
              <a:t>https://www.e-sgoil.com/study-support/</a:t>
            </a:r>
            <a:endParaRPr lang="en-GB" sz="2400" kern="0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GB" sz="2400" kern="0" dirty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endParaRPr lang="en-US" sz="32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880320" cy="38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3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690250"/>
            <a:ext cx="7735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sz="3600" b="1" kern="0" dirty="0">
                <a:solidFill>
                  <a:srgbClr val="1F497D"/>
                </a:solidFill>
                <a:latin typeface="Arial" pitchFamily="34" charset="0"/>
              </a:rPr>
              <a:t>Find past papers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/>
            </a:pPr>
            <a:r>
              <a:rPr lang="en-GB" sz="2800" b="1" kern="0" dirty="0">
                <a:solidFill>
                  <a:srgbClr val="1F497D"/>
                </a:solidFill>
                <a:latin typeface="Arial" pitchFamily="34" charset="0"/>
                <a:hlinkClick r:id="rId3"/>
              </a:rPr>
              <a:t>www.sqa.org.uk/pastpapers</a:t>
            </a:r>
            <a:r>
              <a:rPr lang="en-GB" sz="4400" b="1" kern="0" dirty="0">
                <a:solidFill>
                  <a:srgbClr val="1F497D"/>
                </a:solidFill>
                <a:latin typeface="Arial" pitchFamily="34" charset="0"/>
              </a:rPr>
              <a:t> </a:t>
            </a:r>
            <a:endParaRPr lang="en-US" sz="44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12245" t="30494" r="13703" b="22487"/>
          <a:stretch/>
        </p:blipFill>
        <p:spPr bwMode="auto">
          <a:xfrm>
            <a:off x="467545" y="2414495"/>
            <a:ext cx="5162291" cy="4081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49338" t="44450" r="31993" b="23509"/>
          <a:stretch/>
        </p:blipFill>
        <p:spPr bwMode="auto">
          <a:xfrm>
            <a:off x="6293224" y="1789206"/>
            <a:ext cx="1909481" cy="3243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062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589240"/>
            <a:ext cx="8784976" cy="1268760"/>
          </a:xfrm>
        </p:spPr>
        <p:txBody>
          <a:bodyPr>
            <a:normAutofit/>
          </a:bodyPr>
          <a:lstStyle/>
          <a:p>
            <a:r>
              <a:rPr lang="en-GB" sz="1400" dirty="0"/>
              <a:t>All arrangements must be confirmed through Ms </a:t>
            </a:r>
            <a:r>
              <a:rPr lang="en-GB" sz="1400" dirty="0" err="1"/>
              <a:t>Bertolini</a:t>
            </a:r>
            <a:r>
              <a:rPr lang="en-GB" sz="1400" dirty="0"/>
              <a:t>.</a:t>
            </a:r>
          </a:p>
          <a:p>
            <a:r>
              <a:rPr lang="en-GB" sz="1400" b="1" dirty="0"/>
              <a:t>You will be asked to sign a confirmation of arrangement, time and location.</a:t>
            </a:r>
          </a:p>
          <a:p>
            <a:r>
              <a:rPr lang="en-GB" sz="1400" dirty="0"/>
              <a:t>If  this has not happened, </a:t>
            </a:r>
            <a:r>
              <a:rPr lang="en-GB" sz="1400" b="1" dirty="0"/>
              <a:t>you must </a:t>
            </a:r>
            <a:r>
              <a:rPr lang="en-GB" sz="1400" dirty="0"/>
              <a:t>speak with your house PTPC or Ms </a:t>
            </a:r>
            <a:r>
              <a:rPr lang="en-GB" sz="1400" dirty="0" err="1"/>
              <a:t>Bertolini</a:t>
            </a:r>
            <a:r>
              <a:rPr lang="en-GB" sz="1400" dirty="0"/>
              <a:t> herself to confirm arrangements in place. This ensures it is fair for everyone.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4" y="1556792"/>
            <a:ext cx="5424008" cy="37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3" y="1988840"/>
            <a:ext cx="2252137" cy="30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1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876</Words>
  <Application>Microsoft Office PowerPoint</Application>
  <PresentationFormat>On-screen Show (4:3)</PresentationFormat>
  <Paragraphs>123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Arrangements</vt:lpstr>
      <vt:lpstr>Most of all..!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KCook</dc:creator>
  <cp:lastModifiedBy>AThyne (King's Park)</cp:lastModifiedBy>
  <cp:revision>19</cp:revision>
  <dcterms:created xsi:type="dcterms:W3CDTF">2020-11-03T20:41:30Z</dcterms:created>
  <dcterms:modified xsi:type="dcterms:W3CDTF">2021-11-27T14:50:29Z</dcterms:modified>
</cp:coreProperties>
</file>